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0"/>
  </p:notesMasterIdLst>
  <p:sldIdLst>
    <p:sldId id="1018" r:id="rId2"/>
    <p:sldId id="998" r:id="rId3"/>
    <p:sldId id="379" r:id="rId4"/>
    <p:sldId id="493" r:id="rId5"/>
    <p:sldId id="1144" r:id="rId6"/>
    <p:sldId id="1145" r:id="rId7"/>
    <p:sldId id="1017" r:id="rId8"/>
    <p:sldId id="380" r:id="rId9"/>
    <p:sldId id="682" r:id="rId10"/>
    <p:sldId id="684" r:id="rId11"/>
    <p:sldId id="686" r:id="rId12"/>
    <p:sldId id="687" r:id="rId13"/>
    <p:sldId id="469" r:id="rId14"/>
    <p:sldId id="1003" r:id="rId15"/>
    <p:sldId id="1146" r:id="rId16"/>
    <p:sldId id="1005" r:id="rId17"/>
    <p:sldId id="1006" r:id="rId18"/>
    <p:sldId id="1147" r:id="rId19"/>
    <p:sldId id="1008" r:id="rId20"/>
    <p:sldId id="1009" r:id="rId21"/>
    <p:sldId id="1148" r:id="rId22"/>
    <p:sldId id="1011" r:id="rId23"/>
    <p:sldId id="1149" r:id="rId24"/>
    <p:sldId id="1150" r:id="rId25"/>
    <p:sldId id="1078" r:id="rId26"/>
    <p:sldId id="1151" r:id="rId27"/>
    <p:sldId id="1015" r:id="rId28"/>
    <p:sldId id="1016" r:id="rId29"/>
    <p:sldId id="1012" r:id="rId30"/>
    <p:sldId id="1013" r:id="rId31"/>
    <p:sldId id="1079" r:id="rId32"/>
    <p:sldId id="1014" r:id="rId33"/>
    <p:sldId id="1101" r:id="rId34"/>
    <p:sldId id="1102" r:id="rId35"/>
    <p:sldId id="1103" r:id="rId36"/>
    <p:sldId id="1104" r:id="rId37"/>
    <p:sldId id="1111" r:id="rId38"/>
    <p:sldId id="1115" r:id="rId39"/>
  </p:sldIdLst>
  <p:sldSz cx="9144000" cy="6858000" type="screen4x3"/>
  <p:notesSz cx="6858000" cy="9144000"/>
  <p:defaultTextStyle>
    <a:defPPr>
      <a:defRPr lang="en-GB"/>
    </a:defPPr>
    <a:lvl1pPr algn="l" defTabSz="449263" rtl="0" fontAlgn="base">
      <a:lnSpc>
        <a:spcPct val="93000"/>
      </a:lnSpc>
      <a:spcBef>
        <a:spcPct val="0"/>
      </a:spcBef>
      <a:spcAft>
        <a:spcPct val="0"/>
      </a:spcAft>
      <a:buClr>
        <a:srgbClr val="FFFFFF"/>
      </a:buClr>
      <a:buSzPct val="100000"/>
      <a:buFont typeface="Arial" pitchFamily="34" charset="0"/>
      <a:defRPr sz="2800" kern="1200">
        <a:solidFill>
          <a:schemeClr val="bg1"/>
        </a:solidFill>
        <a:latin typeface="Tahoma" pitchFamily="34" charset="0"/>
        <a:ea typeface="+mn-ea"/>
        <a:cs typeface="Lucida Sans Unicode" pitchFamily="34" charset="0"/>
      </a:defRPr>
    </a:lvl1pPr>
    <a:lvl2pPr marL="457200" algn="l" defTabSz="449263" rtl="0" fontAlgn="base">
      <a:lnSpc>
        <a:spcPct val="93000"/>
      </a:lnSpc>
      <a:spcBef>
        <a:spcPct val="0"/>
      </a:spcBef>
      <a:spcAft>
        <a:spcPct val="0"/>
      </a:spcAft>
      <a:buClr>
        <a:srgbClr val="FFFFFF"/>
      </a:buClr>
      <a:buSzPct val="100000"/>
      <a:buFont typeface="Arial" pitchFamily="34" charset="0"/>
      <a:defRPr sz="2800" kern="1200">
        <a:solidFill>
          <a:schemeClr val="bg1"/>
        </a:solidFill>
        <a:latin typeface="Tahoma" pitchFamily="34" charset="0"/>
        <a:ea typeface="+mn-ea"/>
        <a:cs typeface="Lucida Sans Unicode" pitchFamily="34" charset="0"/>
      </a:defRPr>
    </a:lvl2pPr>
    <a:lvl3pPr marL="914400" algn="l" defTabSz="449263" rtl="0" fontAlgn="base">
      <a:lnSpc>
        <a:spcPct val="93000"/>
      </a:lnSpc>
      <a:spcBef>
        <a:spcPct val="0"/>
      </a:spcBef>
      <a:spcAft>
        <a:spcPct val="0"/>
      </a:spcAft>
      <a:buClr>
        <a:srgbClr val="FFFFFF"/>
      </a:buClr>
      <a:buSzPct val="100000"/>
      <a:buFont typeface="Arial" pitchFamily="34" charset="0"/>
      <a:defRPr sz="2800" kern="1200">
        <a:solidFill>
          <a:schemeClr val="bg1"/>
        </a:solidFill>
        <a:latin typeface="Tahoma" pitchFamily="34" charset="0"/>
        <a:ea typeface="+mn-ea"/>
        <a:cs typeface="Lucida Sans Unicode" pitchFamily="34" charset="0"/>
      </a:defRPr>
    </a:lvl3pPr>
    <a:lvl4pPr marL="1371600" algn="l" defTabSz="449263" rtl="0" fontAlgn="base">
      <a:lnSpc>
        <a:spcPct val="93000"/>
      </a:lnSpc>
      <a:spcBef>
        <a:spcPct val="0"/>
      </a:spcBef>
      <a:spcAft>
        <a:spcPct val="0"/>
      </a:spcAft>
      <a:buClr>
        <a:srgbClr val="FFFFFF"/>
      </a:buClr>
      <a:buSzPct val="100000"/>
      <a:buFont typeface="Arial" pitchFamily="34" charset="0"/>
      <a:defRPr sz="2800" kern="1200">
        <a:solidFill>
          <a:schemeClr val="bg1"/>
        </a:solidFill>
        <a:latin typeface="Tahoma" pitchFamily="34" charset="0"/>
        <a:ea typeface="+mn-ea"/>
        <a:cs typeface="Lucida Sans Unicode" pitchFamily="34" charset="0"/>
      </a:defRPr>
    </a:lvl4pPr>
    <a:lvl5pPr marL="1828800" algn="l" defTabSz="449263" rtl="0" fontAlgn="base">
      <a:lnSpc>
        <a:spcPct val="93000"/>
      </a:lnSpc>
      <a:spcBef>
        <a:spcPct val="0"/>
      </a:spcBef>
      <a:spcAft>
        <a:spcPct val="0"/>
      </a:spcAft>
      <a:buClr>
        <a:srgbClr val="FFFFFF"/>
      </a:buClr>
      <a:buSzPct val="100000"/>
      <a:buFont typeface="Arial" pitchFamily="34" charset="0"/>
      <a:defRPr sz="2800" kern="1200">
        <a:solidFill>
          <a:schemeClr val="bg1"/>
        </a:solidFill>
        <a:latin typeface="Tahoma" pitchFamily="34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sz="2800" kern="1200">
        <a:solidFill>
          <a:schemeClr val="bg1"/>
        </a:solidFill>
        <a:latin typeface="Tahoma" pitchFamily="34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sz="2800" kern="1200">
        <a:solidFill>
          <a:schemeClr val="bg1"/>
        </a:solidFill>
        <a:latin typeface="Tahoma" pitchFamily="34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sz="2800" kern="1200">
        <a:solidFill>
          <a:schemeClr val="bg1"/>
        </a:solidFill>
        <a:latin typeface="Tahoma" pitchFamily="34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sz="2800" kern="1200">
        <a:solidFill>
          <a:schemeClr val="bg1"/>
        </a:solidFill>
        <a:latin typeface="Tahoma" pitchFamily="34" charset="0"/>
        <a:ea typeface="+mn-ea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00"/>
    <a:srgbClr val="66CCFF"/>
    <a:srgbClr val="00CCFF"/>
    <a:srgbClr val="CC0099"/>
    <a:srgbClr val="FFFF99"/>
    <a:srgbClr val="A93D7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82" autoAdjust="0"/>
    <p:restoredTop sz="94194" autoAdjust="0"/>
  </p:normalViewPr>
  <p:slideViewPr>
    <p:cSldViewPr>
      <p:cViewPr varScale="1">
        <p:scale>
          <a:sx n="100" d="100"/>
          <a:sy n="100" d="100"/>
        </p:scale>
        <p:origin x="-222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</a:ln>
        </p:spPr>
        <p:txBody>
          <a:bodyPr wrap="none" anchor="ctr"/>
          <a:lstStyle/>
          <a:p>
            <a:pPr defTabSz="449580">
              <a:defRPr/>
            </a:pPr>
            <a:endParaRPr lang="ru-RU" altLang="ru-RU" sz="1800">
              <a:latin typeface="Arial" panose="020B0604020202020204" pitchFamily="34" charset="0"/>
              <a:cs typeface="+mn-cs"/>
            </a:endParaRPr>
          </a:p>
        </p:txBody>
      </p:sp>
      <p:sp>
        <p:nvSpPr>
          <p:cNvPr id="144387" name="Rectangle 2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0" y="-12376150"/>
            <a:ext cx="0" cy="261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148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85800" y="4343400"/>
            <a:ext cx="5483225" cy="4113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0" tIns="0" rIns="0" bIns="0" numCol="1" anchor="t" anchorCtr="0" compatLnSpc="1"/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Образ слайда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7427575" y="-12376150"/>
            <a:ext cx="34855150" cy="26141363"/>
          </a:xfrm>
        </p:spPr>
      </p:sp>
      <p:sp>
        <p:nvSpPr>
          <p:cNvPr id="147459" name="Заметки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47460" name="Номер слайда 3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BC267E6E-E334-4A78-9102-57322E4EBE24}" type="slidenum">
              <a:rPr lang="ru-RU" altLang="ru-RU">
                <a:latin typeface="Arial" pitchFamily="34" charset="0"/>
              </a:rPr>
              <a:pPr/>
              <a:t>10</a:t>
            </a:fld>
            <a:endParaRPr lang="ru-RU" alt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Образ слайда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7427575" y="-12376150"/>
            <a:ext cx="34855150" cy="26141363"/>
          </a:xfrm>
        </p:spPr>
      </p:sp>
      <p:sp>
        <p:nvSpPr>
          <p:cNvPr id="148483" name="Заметки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48484" name="Номер слайда 3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BBBD944F-0470-4AD8-BA60-8FD61513DAFB}" type="slidenum">
              <a:rPr lang="ru-RU" altLang="ru-RU">
                <a:latin typeface="Arial" pitchFamily="34" charset="0"/>
              </a:rPr>
              <a:pPr/>
              <a:t>11</a:t>
            </a:fld>
            <a:endParaRPr lang="ru-RU" alt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Образ слайда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7427575" y="-12376150"/>
            <a:ext cx="34855150" cy="26141363"/>
          </a:xfrm>
        </p:spPr>
      </p:sp>
      <p:sp>
        <p:nvSpPr>
          <p:cNvPr id="149507" name="Заметки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49508" name="Номер слайда 3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08918F26-B69E-47E1-A2C0-A95109D278B3}" type="slidenum">
              <a:rPr lang="ru-RU" altLang="ru-RU">
                <a:latin typeface="Arial" pitchFamily="34" charset="0"/>
              </a:rPr>
              <a:pPr/>
              <a:t>12</a:t>
            </a:fld>
            <a:endParaRPr lang="ru-RU" alt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noProof="1" smtClean="0"/>
              <a:t>Образец подзаголовка</a:t>
            </a:r>
            <a:endParaRPr lang="ru-RU" noProof="1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36092-2C04-468B-8831-24B008275DA4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6F9F0-2717-433B-A40F-A83D63E215C5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349250"/>
            <a:ext cx="2055812" cy="5745163"/>
          </a:xfrm>
        </p:spPr>
        <p:txBody>
          <a:bodyPr vert="eaVert"/>
          <a:lstStyle/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49250"/>
            <a:ext cx="6018213" cy="5745163"/>
          </a:xfrm>
        </p:spPr>
        <p:txBody>
          <a:bodyPr vert="eaVert"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49733-7681-48FA-9702-4038534F5A8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</p:spPr>
        <p:txBody>
          <a:bodyPr/>
          <a:lstStyle>
            <a:lvl1pPr eaLnBrk="1" hangingPunct="1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None/>
              <a:defRPr noProof="1">
                <a:latin typeface="Calibri" panose="020F0502020204030204" pitchFamily="34" charset="0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/>
          <a:lstStyle>
            <a:lvl1pPr eaLnBrk="1" hangingPunct="1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None/>
              <a:defRPr noProof="1">
                <a:latin typeface="Calibri" panose="020F0502020204030204" pitchFamily="34" charset="0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3000"/>
              </a:lnSpc>
              <a:defRPr>
                <a:latin typeface="Calibri" pitchFamily="34" charset="0"/>
                <a:ea typeface="等线"/>
                <a:cs typeface="等线"/>
              </a:defRPr>
            </a:lvl1pPr>
          </a:lstStyle>
          <a:p>
            <a:pPr>
              <a:defRPr/>
            </a:pPr>
            <a:fld id="{5E79690C-DA09-44C3-A4FB-1259626FD625}" type="slidenum">
              <a:rPr lang="ru-RU" altLang="zh-CN"/>
              <a:pPr>
                <a:defRPr/>
              </a:pPr>
              <a:t>‹#›</a:t>
            </a:fld>
            <a:endParaRPr lang="ru-RU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C5939-F88A-4541-9AB6-E0923D5F54BB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EAB57-EFF3-40E3-9B08-02FBB0A27775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70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4037012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4D4EB-8D94-4A9E-A5C9-F72F404D8751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B5699-923F-4C88-9196-51AFDB7484B9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1B3A2-7F38-48B2-A168-099BC2B9C995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7C86F-1C30-44F1-9651-A3BA6FCA63F8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DF2B7-CAEA-4B20-B6A7-0D30FF8A1D7F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D2058-6B2D-4398-A42E-7CFB796DCD68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349250"/>
            <a:ext cx="8226425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981200"/>
            <a:ext cx="8226425" cy="411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/>
          <a:lstStyle/>
          <a:p>
            <a:pPr defTabSz="449580">
              <a:defRPr/>
            </a:pPr>
            <a:endParaRPr lang="ru-RU" altLang="ru-RU" sz="1800">
              <a:latin typeface="Arial" panose="020B0604020202020204" pitchFamily="34" charset="0"/>
              <a:cs typeface="+mn-cs"/>
            </a:endParaRP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/>
          <a:lstStyle/>
          <a:p>
            <a:pPr defTabSz="449580">
              <a:defRPr/>
            </a:pPr>
            <a:endParaRPr lang="ru-RU" altLang="ru-RU" sz="1800">
              <a:latin typeface="Arial" panose="020B0604020202020204" pitchFamily="34" charset="0"/>
              <a:cs typeface="+mn-cs"/>
            </a:endParaRPr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400">
                <a:solidFill>
                  <a:srgbClr val="FFFFFF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C0A1F635-11EA-4136-B47B-F5417C8AA73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</p:sldLayoutIdLst>
  <p:hf hdr="0" ftr="0" dt="0"/>
  <p:txStyles>
    <p:titleStyle>
      <a:lvl1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E5FFFF"/>
        </a:buClr>
        <a:buSzPct val="100000"/>
        <a:buFont typeface="Tahoma" pitchFamily="34" charset="0"/>
        <a:defRPr sz="4400">
          <a:solidFill>
            <a:srgbClr val="E5FFFF"/>
          </a:solidFill>
          <a:latin typeface="+mj-lt"/>
          <a:ea typeface="Lucida Sans Unicode" panose="020B0602030504020204" pitchFamily="34" charset="0"/>
          <a:cs typeface="+mj-cs"/>
        </a:defRPr>
      </a:lvl1pPr>
      <a:lvl2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E5FFFF"/>
        </a:buClr>
        <a:buSzPct val="100000"/>
        <a:buFont typeface="Tahoma" pitchFamily="34" charset="0"/>
        <a:defRPr sz="4400">
          <a:solidFill>
            <a:srgbClr val="E5FFFF"/>
          </a:solidFill>
          <a:latin typeface="Tahoma" panose="020B060403050404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2pPr>
      <a:lvl3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E5FFFF"/>
        </a:buClr>
        <a:buSzPct val="100000"/>
        <a:buFont typeface="Tahoma" pitchFamily="34" charset="0"/>
        <a:defRPr sz="4400">
          <a:solidFill>
            <a:srgbClr val="E5FFFF"/>
          </a:solidFill>
          <a:latin typeface="Tahoma" panose="020B060403050404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3pPr>
      <a:lvl4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E5FFFF"/>
        </a:buClr>
        <a:buSzPct val="100000"/>
        <a:buFont typeface="Tahoma" pitchFamily="34" charset="0"/>
        <a:defRPr sz="4400">
          <a:solidFill>
            <a:srgbClr val="E5FFFF"/>
          </a:solidFill>
          <a:latin typeface="Tahoma" panose="020B060403050404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4pPr>
      <a:lvl5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E5FFFF"/>
        </a:buClr>
        <a:buSzPct val="100000"/>
        <a:buFont typeface="Tahoma" pitchFamily="34" charset="0"/>
        <a:defRPr sz="4400">
          <a:solidFill>
            <a:srgbClr val="E5FFFF"/>
          </a:solidFill>
          <a:latin typeface="Tahoma" panose="020B060403050404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5pPr>
      <a:lvl6pPr marL="457200" algn="ctr" defTabSz="448945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E5FFFF"/>
        </a:buClr>
        <a:buSzPct val="100000"/>
        <a:buFont typeface="Tahoma" panose="020B0604030504040204" pitchFamily="34" charset="0"/>
        <a:defRPr sz="4400">
          <a:solidFill>
            <a:srgbClr val="E5FFFF"/>
          </a:solidFill>
          <a:latin typeface="Tahoma" panose="020B0604030504040204" pitchFamily="34" charset="0"/>
          <a:cs typeface="Lucida Sans Unicode" panose="020B0602030504020204" pitchFamily="34" charset="0"/>
        </a:defRPr>
      </a:lvl6pPr>
      <a:lvl7pPr marL="914400" algn="ctr" defTabSz="448945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E5FFFF"/>
        </a:buClr>
        <a:buSzPct val="100000"/>
        <a:buFont typeface="Tahoma" panose="020B0604030504040204" pitchFamily="34" charset="0"/>
        <a:defRPr sz="4400">
          <a:solidFill>
            <a:srgbClr val="E5FFFF"/>
          </a:solidFill>
          <a:latin typeface="Tahoma" panose="020B0604030504040204" pitchFamily="34" charset="0"/>
          <a:cs typeface="Lucida Sans Unicode" panose="020B0602030504020204" pitchFamily="34" charset="0"/>
        </a:defRPr>
      </a:lvl7pPr>
      <a:lvl8pPr marL="1371600" algn="ctr" defTabSz="448945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E5FFFF"/>
        </a:buClr>
        <a:buSzPct val="100000"/>
        <a:buFont typeface="Tahoma" panose="020B0604030504040204" pitchFamily="34" charset="0"/>
        <a:defRPr sz="4400">
          <a:solidFill>
            <a:srgbClr val="E5FFFF"/>
          </a:solidFill>
          <a:latin typeface="Tahoma" panose="020B0604030504040204" pitchFamily="34" charset="0"/>
          <a:cs typeface="Lucida Sans Unicode" panose="020B0602030504020204" pitchFamily="34" charset="0"/>
        </a:defRPr>
      </a:lvl8pPr>
      <a:lvl9pPr marL="1828800" algn="ctr" defTabSz="448945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E5FFFF"/>
        </a:buClr>
        <a:buSzPct val="100000"/>
        <a:buFont typeface="Tahoma" panose="020B0604030504040204" pitchFamily="34" charset="0"/>
        <a:defRPr sz="4400">
          <a:solidFill>
            <a:srgbClr val="E5FFFF"/>
          </a:solidFill>
          <a:latin typeface="Tahoma" panose="020B0604030504040204" pitchFamily="34" charset="0"/>
          <a:cs typeface="Lucida Sans Unicode" panose="020B0602030504020204" pitchFamily="34" charset="0"/>
        </a:defRPr>
      </a:lvl9pPr>
    </p:titleStyle>
    <p:bodyStyle>
      <a:lvl1pPr marL="339725" indent="-339725" algn="l" defTabSz="449263" rtl="0" eaLnBrk="0" fontAlgn="base" hangingPunct="0">
        <a:lnSpc>
          <a:spcPct val="101000"/>
        </a:lnSpc>
        <a:spcBef>
          <a:spcPts val="800"/>
        </a:spcBef>
        <a:spcAft>
          <a:spcPct val="0"/>
        </a:spcAft>
        <a:buClr>
          <a:srgbClr val="00CCFF"/>
        </a:buClr>
        <a:buSzPct val="65000"/>
        <a:buFont typeface="Wingdings" pitchFamily="2" charset="2"/>
        <a:buChar char=""/>
        <a:defRPr sz="3200">
          <a:solidFill>
            <a:srgbClr val="FFFFFF"/>
          </a:solidFill>
          <a:latin typeface="+mn-lt"/>
          <a:ea typeface="Lucida Sans Unicode" panose="020B0602030504020204" pitchFamily="34" charset="0"/>
          <a:cs typeface="+mn-cs"/>
        </a:defRPr>
      </a:lvl1pPr>
      <a:lvl2pPr marL="739775" indent="-282575" algn="l" defTabSz="449263" rtl="0" eaLnBrk="0" fontAlgn="base" hangingPunct="0">
        <a:lnSpc>
          <a:spcPct val="101000"/>
        </a:lnSpc>
        <a:spcBef>
          <a:spcPts val="700"/>
        </a:spcBef>
        <a:spcAft>
          <a:spcPct val="0"/>
        </a:spcAft>
        <a:buClr>
          <a:srgbClr val="FFCC00"/>
        </a:buClr>
        <a:buSzPct val="65000"/>
        <a:buFont typeface="Wingdings" pitchFamily="2" charset="2"/>
        <a:buChar char=""/>
        <a:defRPr sz="2800">
          <a:solidFill>
            <a:srgbClr val="FFFFFF"/>
          </a:solidFill>
          <a:latin typeface="+mn-lt"/>
          <a:ea typeface="Lucida Sans Unicode" panose="020B0602030504020204" pitchFamily="34" charset="0"/>
          <a:cs typeface="+mn-cs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ts val="600"/>
        </a:spcBef>
        <a:spcAft>
          <a:spcPct val="0"/>
        </a:spcAft>
        <a:buClr>
          <a:srgbClr val="00CCFF"/>
        </a:buClr>
        <a:buSzPct val="65000"/>
        <a:buFont typeface="Wingdings" pitchFamily="2" charset="2"/>
        <a:buChar char=""/>
        <a:defRPr sz="2400">
          <a:solidFill>
            <a:srgbClr val="FFFFFF"/>
          </a:solidFill>
          <a:latin typeface="+mn-lt"/>
          <a:ea typeface="Lucida Sans Unicode" panose="020B0602030504020204" pitchFamily="34" charset="0"/>
          <a:cs typeface="+mn-cs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FFCC00"/>
        </a:buClr>
        <a:buSzPct val="65000"/>
        <a:buFont typeface="Wingdings" pitchFamily="2" charset="2"/>
        <a:buChar char=""/>
        <a:defRPr sz="2000">
          <a:solidFill>
            <a:srgbClr val="FFFFFF"/>
          </a:solidFill>
          <a:latin typeface="+mn-lt"/>
          <a:ea typeface="Lucida Sans Unicode" panose="020B0602030504020204" pitchFamily="34" charset="0"/>
          <a:cs typeface="+mn-cs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FFCC00"/>
        </a:buClr>
        <a:buSzPct val="65000"/>
        <a:buFont typeface="Wingdings" pitchFamily="2" charset="2"/>
        <a:buChar char=""/>
        <a:defRPr sz="2000">
          <a:solidFill>
            <a:srgbClr val="FFFFFF"/>
          </a:solidFill>
          <a:latin typeface="+mn-lt"/>
          <a:ea typeface="Lucida Sans Unicode" panose="020B0602030504020204" pitchFamily="34" charset="0"/>
          <a:cs typeface="+mn-cs"/>
        </a:defRPr>
      </a:lvl5pPr>
      <a:lvl6pPr marL="2514600" indent="-228600" algn="l" defTabSz="448945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FFCC00"/>
        </a:buClr>
        <a:buSzPct val="65000"/>
        <a:buFont typeface="Wingdings" panose="05000000000000000000" pitchFamily="2" charset="2"/>
        <a:buChar char="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l" defTabSz="448945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FFCC00"/>
        </a:buClr>
        <a:buSzPct val="65000"/>
        <a:buFont typeface="Wingdings" panose="05000000000000000000" pitchFamily="2" charset="2"/>
        <a:buChar char="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l" defTabSz="448945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FFCC00"/>
        </a:buClr>
        <a:buSzPct val="65000"/>
        <a:buFont typeface="Wingdings" panose="05000000000000000000" pitchFamily="2" charset="2"/>
        <a:buChar char="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l" defTabSz="448945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FFCC00"/>
        </a:buClr>
        <a:buSzPct val="65000"/>
        <a:buFont typeface="Wingdings" panose="05000000000000000000" pitchFamily="2" charset="2"/>
        <a:buChar char="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Lucida Sans Unicode" panose="020B0602030504020204" pitchFamily="34" charset="0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Lucida Sans Unicode" panose="020B0602030504020204" pitchFamily="34" charset="0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Lucida Sans Unicode" panose="020B0602030504020204" pitchFamily="34" charset="0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Lucida Sans Unicode" panose="020B0602030504020204" pitchFamily="34" charset="0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Lucida Sans Unicode" panose="020B0602030504020204" pitchFamily="34" charset="0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Lucida Sans Unicode" panose="020B0602030504020204" pitchFamily="34" charset="0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Lucida Sans Unicode" panose="020B0602030504020204" pitchFamily="34" charset="0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Lucida Sans Unicode" panose="020B0602030504020204" pitchFamily="34" charset="0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Lucida Sans Unicode" panose="020B0602030504020204" pitchFamily="34" charset="0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ru/url?sa=i&amp;rct=j&amp;q=&amp;esrc=s&amp;source=images&amp;cd=&amp;cad=rja&amp;uact=8&amp;docid=SxgXX1eLz9jFFM&amp;tbnid=jHaRtEAuj5_TcM:&amp;ved=0CAYQjRw&amp;url=http://ria.ru/spb/20131004/967721150.html&amp;ei=rLYeU6b_JLLJ0AX_hID4Cw&amp;bvm=bv.62788935,d.d2k&amp;psig=AFQjCNGHnCrOGBL3iuKnUru2z4zPvo87UQ&amp;ust=139460817074814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static.ngs.ru/news/preview/e09e5e2361b3087c6739d667b7cb9f63019f6d10_2815.jpg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 descr="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8588" y="-33338"/>
            <a:ext cx="9237663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1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6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Прямоугольник 2"/>
          <p:cNvSpPr>
            <a:spLocks noChangeArrowheads="1"/>
          </p:cNvSpPr>
          <p:nvPr/>
        </p:nvSpPr>
        <p:spPr bwMode="auto">
          <a:xfrm>
            <a:off x="0" y="0"/>
            <a:ext cx="89598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0850" algn="ctr">
              <a:spcBef>
                <a:spcPts val="1200"/>
              </a:spcBef>
            </a:pPr>
            <a:r>
              <a:rPr lang="ru-RU" altLang="ru-RU" b="1">
                <a:solidFill>
                  <a:srgbClr val="C00000"/>
                </a:solidFill>
                <a:latin typeface="Arial" pitchFamily="34" charset="0"/>
              </a:rPr>
              <a:t>ХОО, расположенные на территории </a:t>
            </a:r>
          </a:p>
          <a:p>
            <a:pPr indent="450850" algn="ctr">
              <a:spcBef>
                <a:spcPts val="1200"/>
              </a:spcBef>
            </a:pPr>
            <a:r>
              <a:rPr lang="ru-RU" altLang="ru-RU" b="1">
                <a:solidFill>
                  <a:srgbClr val="C00000"/>
                </a:solidFill>
                <a:latin typeface="Arial" pitchFamily="34" charset="0"/>
              </a:rPr>
              <a:t>ЛЕВОБЕРЕЖНОГО  района</a:t>
            </a:r>
          </a:p>
        </p:txBody>
      </p:sp>
      <p:graphicFrame>
        <p:nvGraphicFramePr>
          <p:cNvPr id="73731" name="Таблица 73730"/>
          <p:cNvGraphicFramePr>
            <a:graphicFrameLocks noGrp="1"/>
          </p:cNvGraphicFramePr>
          <p:nvPr/>
        </p:nvGraphicFramePr>
        <p:xfrm>
          <a:off x="0" y="1052513"/>
          <a:ext cx="9037638" cy="5790210"/>
        </p:xfrm>
        <a:graphic>
          <a:graphicData uri="http://schemas.openxmlformats.org/drawingml/2006/table">
            <a:tbl>
              <a:tblPr/>
              <a:tblGrid>
                <a:gridCol w="2801938"/>
                <a:gridCol w="3316287"/>
                <a:gridCol w="2919413"/>
              </a:tblGrid>
              <a:tr h="1220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ndale Sans UI"/>
                        <a:cs typeface="Andale Sans UI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ndale Sans UI"/>
                          <a:cs typeface="Andale Sans UI"/>
                        </a:rPr>
                        <a:t>Наименование организации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ndale Sans UI"/>
                        <a:cs typeface="Andale Sans UI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ndale Sans UI"/>
                          <a:cs typeface="Andale Sans UI"/>
                        </a:rPr>
                        <a:t>Адрес месторасположения объекта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ndale Sans UI"/>
                          <a:cs typeface="Andale Sans UI"/>
                        </a:rPr>
                        <a:t>Вид АХОВ, радиус возможного химического заражения, класс опасности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</a:tr>
              <a:tr h="925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ndale Sans UI"/>
                          <a:cs typeface="Andale Sans UI"/>
                        </a:rPr>
                        <a:t>АО «Воронеж-синтезкаучук»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ndale Sans UI"/>
                          <a:cs typeface="Andale Sans UI"/>
                        </a:rPr>
                        <a:t>Ленинский проспект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ndale Sans UI"/>
                          <a:cs typeface="Andale Sans UI"/>
                        </a:rPr>
                        <a:t>дом 2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ndale Sans UI"/>
                          <a:cs typeface="Andale Sans UI"/>
                        </a:rPr>
                        <a:t>Аммиак,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ndale Sans UI"/>
                          <a:cs typeface="Andale Sans UI"/>
                        </a:rPr>
                        <a:t>III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ndale Sans UI"/>
                        <a:cs typeface="Andale Sans UI"/>
                      </a:endParaRP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</a:tr>
              <a:tr h="925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ndale Sans UI"/>
                          <a:cs typeface="Andale Sans UI"/>
                        </a:rPr>
                        <a:t>ООО «САФ-НЕВА»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ndale Sans UI"/>
                          <a:cs typeface="Andale Sans UI"/>
                        </a:rPr>
                        <a:t>в г. Воронеже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ndale Sans UI"/>
                          <a:cs typeface="Andale Sans UI"/>
                        </a:rPr>
                        <a:t>Улица Димитрова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ndale Sans UI"/>
                          <a:cs typeface="Andale Sans UI"/>
                        </a:rPr>
                        <a:t> дом 106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ndale Sans UI"/>
                          <a:cs typeface="Andale Sans UI"/>
                        </a:rPr>
                        <a:t>Аммиак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ndale Sans UI"/>
                          <a:cs typeface="Andale Sans UI"/>
                        </a:rPr>
                        <a:t>0,654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ndale Sans UI"/>
                          <a:cs typeface="Andale Sans UI"/>
                        </a:rPr>
                        <a:t>IV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ndale Sans UI"/>
                        <a:cs typeface="Andale Sans UI"/>
                      </a:endParaRP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</a:tr>
              <a:tr h="1220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Воронежский филиал ВГУП НИИСК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Улица Менделеева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дом 36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ndale Sans UI"/>
                          <a:cs typeface="Arial" pitchFamily="34" charset="0"/>
                        </a:rPr>
                        <a:t>Нитрил акриловой кислоты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ndale Sans UI"/>
                          <a:cs typeface="Arial" pitchFamily="34" charset="0"/>
                        </a:rPr>
                        <a:t>IV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ndale Sans UI"/>
                        <a:cs typeface="Arial" pitchFamily="34" charset="0"/>
                      </a:endParaRP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</a:tr>
              <a:tr h="925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ООО «Холодильник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4»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Улица Туполева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дом 5В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ndale Sans UI"/>
                          <a:cs typeface="Andale Sans UI"/>
                        </a:rPr>
                        <a:t>Аммиак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ndale Sans UI"/>
                          <a:cs typeface="Andale Sans UI"/>
                        </a:rPr>
                        <a:t>IV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ndale Sans UI"/>
                        <a:cs typeface="Andale Sans UI"/>
                      </a:endParaRP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</a:tr>
              <a:tr h="468313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Lucida Sans Unicode" pitchFamily="34" charset="0"/>
                        </a:rPr>
                        <a:t>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10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Прямоугольник 2"/>
          <p:cNvSpPr>
            <a:spLocks noChangeArrowheads="1"/>
          </p:cNvSpPr>
          <p:nvPr/>
        </p:nvSpPr>
        <p:spPr bwMode="auto">
          <a:xfrm>
            <a:off x="-357188" y="0"/>
            <a:ext cx="9501188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0850" algn="ctr">
              <a:spcBef>
                <a:spcPts val="1200"/>
              </a:spcBef>
            </a:pPr>
            <a:r>
              <a:rPr lang="ru-RU" altLang="ru-RU" b="1">
                <a:solidFill>
                  <a:srgbClr val="C00000"/>
                </a:solidFill>
                <a:latin typeface="Arial" pitchFamily="34" charset="0"/>
              </a:rPr>
              <a:t>ХОО, расположенные на территории </a:t>
            </a:r>
            <a:br>
              <a:rPr lang="ru-RU" altLang="ru-RU" b="1">
                <a:solidFill>
                  <a:srgbClr val="C00000"/>
                </a:solidFill>
                <a:latin typeface="Arial" pitchFamily="34" charset="0"/>
              </a:rPr>
            </a:br>
            <a:r>
              <a:rPr lang="ru-RU" altLang="ru-RU" b="1">
                <a:solidFill>
                  <a:srgbClr val="C00000"/>
                </a:solidFill>
                <a:latin typeface="Arial" pitchFamily="34" charset="0"/>
              </a:rPr>
              <a:t>СОВЕТСКОГО  района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928688"/>
          <a:ext cx="9037670" cy="3444808"/>
        </p:xfrm>
        <a:graphic>
          <a:graphicData uri="http://schemas.openxmlformats.org/drawingml/2006/table">
            <a:tbl>
              <a:tblPr/>
              <a:tblGrid>
                <a:gridCol w="2802046"/>
                <a:gridCol w="3315481"/>
                <a:gridCol w="2920143"/>
              </a:tblGrid>
              <a:tr h="12082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ndale Sans UI"/>
                          <a:cs typeface="Times New Roman" panose="02020603050405020304" pitchFamily="18" charset="0"/>
                        </a:rPr>
                        <a:t>Наименование организации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ndale Sans UI"/>
                          <a:cs typeface="Times New Roman" panose="02020603050405020304" pitchFamily="18" charset="0"/>
                        </a:rPr>
                        <a:t>Адрес месторасположения объекта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ndale Sans UI"/>
                          <a:cs typeface="Times New Roman" panose="02020603050405020304" pitchFamily="18" charset="0"/>
                        </a:rPr>
                        <a:t>Вид АХОВ, радиус в км возможного химического заражения, класс опасности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</a:tr>
              <a:tr h="1091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ООО «Воронеж-рыба-холод»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Проспект Патриотов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дом 49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Аммиак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0,276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IV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ndale Sans UI"/>
                        <a:cs typeface="Arial" panose="020B0604020202020204" pitchFamily="34" charset="0"/>
                      </a:endParaRP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</a:tr>
              <a:tr h="1091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АО  КБХА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Улица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Острогожская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ndale Sans UI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дом 109  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Гептил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ndale Sans UI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III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ndale Sans UI"/>
                        <a:cs typeface="Arial" panose="020B0604020202020204" pitchFamily="34" charset="0"/>
                      </a:endParaRP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</a:tr>
            </a:tbl>
          </a:graphicData>
        </a:graphic>
      </p:graphicFrame>
      <p:sp>
        <p:nvSpPr>
          <p:cNvPr id="114709" name="Прямоугольник 4"/>
          <p:cNvSpPr>
            <a:spLocks noChangeArrowheads="1"/>
          </p:cNvSpPr>
          <p:nvPr/>
        </p:nvSpPr>
        <p:spPr bwMode="auto">
          <a:xfrm>
            <a:off x="0" y="4500563"/>
            <a:ext cx="9144000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0850" algn="ctr">
              <a:spcBef>
                <a:spcPts val="1200"/>
              </a:spcBef>
            </a:pPr>
            <a:r>
              <a:rPr lang="ru-RU" altLang="ru-RU" b="1">
                <a:solidFill>
                  <a:srgbClr val="C00000"/>
                </a:solidFill>
                <a:latin typeface="Arial" pitchFamily="34" charset="0"/>
              </a:rPr>
              <a:t>ХОО, расположенные на территории </a:t>
            </a:r>
            <a:br>
              <a:rPr lang="ru-RU" altLang="ru-RU" b="1">
                <a:solidFill>
                  <a:srgbClr val="C00000"/>
                </a:solidFill>
                <a:latin typeface="Arial" pitchFamily="34" charset="0"/>
              </a:rPr>
            </a:br>
            <a:r>
              <a:rPr lang="ru-RU" altLang="ru-RU" b="1">
                <a:solidFill>
                  <a:srgbClr val="C00000"/>
                </a:solidFill>
                <a:latin typeface="Arial" pitchFamily="34" charset="0"/>
              </a:rPr>
              <a:t>КОМИНТЕРНОВСКОГО  района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5429250"/>
          <a:ext cx="9037670" cy="1091538"/>
        </p:xfrm>
        <a:graphic>
          <a:graphicData uri="http://schemas.openxmlformats.org/drawingml/2006/table">
            <a:tbl>
              <a:tblPr/>
              <a:tblGrid>
                <a:gridCol w="2802046"/>
                <a:gridCol w="3315481"/>
                <a:gridCol w="2920143"/>
              </a:tblGrid>
              <a:tr h="1091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АО «Янтарь»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Московский проспект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дом 1А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Аммиак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0,298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IV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ndale Sans UI"/>
                        <a:cs typeface="Arial" panose="020B0604020202020204" pitchFamily="34" charset="0"/>
                      </a:endParaRP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11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Прямоугольник 2"/>
          <p:cNvSpPr>
            <a:spLocks noChangeArrowheads="1"/>
          </p:cNvSpPr>
          <p:nvPr/>
        </p:nvSpPr>
        <p:spPr bwMode="auto">
          <a:xfrm>
            <a:off x="-357188" y="0"/>
            <a:ext cx="9501188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0850" algn="ctr">
              <a:spcBef>
                <a:spcPts val="1200"/>
              </a:spcBef>
            </a:pPr>
            <a:r>
              <a:rPr lang="ru-RU" altLang="ru-RU" b="1" dirty="0">
                <a:solidFill>
                  <a:srgbClr val="C00000"/>
                </a:solidFill>
                <a:latin typeface="Arial" pitchFamily="34" charset="0"/>
              </a:rPr>
              <a:t>ХОО, расположенные на территории </a:t>
            </a:r>
            <a:br>
              <a:rPr lang="ru-RU" altLang="ru-RU" b="1" dirty="0">
                <a:solidFill>
                  <a:srgbClr val="C00000"/>
                </a:solidFill>
                <a:latin typeface="Arial" pitchFamily="34" charset="0"/>
              </a:rPr>
            </a:br>
            <a:r>
              <a:rPr lang="ru-RU" altLang="ru-RU" b="1" dirty="0" smtClean="0">
                <a:solidFill>
                  <a:srgbClr val="C00000"/>
                </a:solidFill>
                <a:latin typeface="Arial" pitchFamily="34" charset="0"/>
              </a:rPr>
              <a:t>города</a:t>
            </a:r>
            <a:endParaRPr lang="ru-RU" altLang="ru-RU" b="1" dirty="0">
              <a:solidFill>
                <a:srgbClr val="C00000"/>
              </a:solidFill>
              <a:latin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928688"/>
          <a:ext cx="9144000" cy="4732559"/>
        </p:xfrm>
        <a:graphic>
          <a:graphicData uri="http://schemas.openxmlformats.org/drawingml/2006/table">
            <a:tbl>
              <a:tblPr/>
              <a:tblGrid>
                <a:gridCol w="2834913"/>
                <a:gridCol w="3355316"/>
                <a:gridCol w="2953771"/>
              </a:tblGrid>
              <a:tr h="13139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ndale Sans UI"/>
                          <a:cs typeface="Times New Roman" panose="02020603050405020304" pitchFamily="18" charset="0"/>
                        </a:rPr>
                        <a:t>Наименование организации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ndale Sans UI"/>
                          <a:cs typeface="Times New Roman" panose="02020603050405020304" pitchFamily="18" charset="0"/>
                        </a:rPr>
                        <a:t>Адрес месторасположения объекта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ndale Sans UI"/>
                          <a:cs typeface="Times New Roman" panose="02020603050405020304" pitchFamily="18" charset="0"/>
                        </a:rPr>
                        <a:t>Вид АХОВ, радиус в км возможного химического заражения, класс опасности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</a:tr>
              <a:tr h="11737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ООО 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ndale Sans UI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«РВК - Воронеж»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Улица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Пеше-стрелецкая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дом 90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Хлор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2,379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III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ndale Sans UI"/>
                        <a:cs typeface="Arial" panose="020B0604020202020204" pitchFamily="34" charset="0"/>
                      </a:endParaRP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</a:tr>
              <a:tr h="40281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  ВПС – 4:    Улица Ломоносова 114Ц                                          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Lucida Sans Unicode" panose="020B0602030504020204" pitchFamily="34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Хлор 2,379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</a:tr>
              <a:tr h="3617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ВПС – 8: 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Улица Куйбышева 91Б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                                      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Хлор 2,379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</a:tr>
              <a:tr h="3617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  ВПС – 6     Улица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Острогожская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 117П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Хлор  0,432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</a:tr>
              <a:tr h="3617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  ВПС – 9     Улица Глинки 22Ж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Хлор 2,379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</a:tr>
              <a:tr h="3617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  ВПС – 11   Задонское шоссе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Хлор 2,379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</a:tr>
              <a:tr h="39512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  ВПС – 12  Улица Абрикосовая 1Ж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ndale Sans UI"/>
                          <a:cs typeface="Arial" panose="020B0604020202020204" pitchFamily="34" charset="0"/>
                        </a:rPr>
                        <a:t>Хлор 2,379</a:t>
                      </a:r>
                    </a:p>
                  </a:txBody>
                  <a:tcPr marL="21267" marR="21267" marT="21266" marB="2126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566124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914400">
              <a:lnSpc>
                <a:spcPct val="100000"/>
              </a:lnSpc>
              <a:buClrTx/>
              <a:buSzTx/>
            </a:pP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*ВПС – водоподъемная станция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12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3"/>
          <p:cNvSpPr>
            <a:spLocks noGrp="1" noChangeArrowheads="1"/>
          </p:cNvSpPr>
          <p:nvPr>
            <p:ph idx="1"/>
          </p:nvPr>
        </p:nvSpPr>
        <p:spPr>
          <a:xfrm>
            <a:off x="6300788" y="404813"/>
            <a:ext cx="2767012" cy="572135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altLang="ru-RU" sz="2800" dirty="0" smtClean="0"/>
          </a:p>
          <a:p>
            <a:pPr>
              <a:lnSpc>
                <a:spcPct val="90000"/>
              </a:lnSpc>
            </a:pPr>
            <a:endParaRPr lang="ru-RU" altLang="ru-RU" sz="2800" dirty="0" smtClean="0"/>
          </a:p>
          <a:p>
            <a:pPr>
              <a:lnSpc>
                <a:spcPct val="90000"/>
              </a:lnSpc>
            </a:pPr>
            <a:r>
              <a:rPr lang="ru-RU" altLang="ru-RU" sz="2800" b="1" dirty="0" smtClean="0"/>
              <a:t>Место хранения АХОВ</a:t>
            </a:r>
          </a:p>
          <a:p>
            <a:pPr>
              <a:lnSpc>
                <a:spcPct val="90000"/>
              </a:lnSpc>
            </a:pPr>
            <a:endParaRPr lang="ru-RU" altLang="ru-RU" sz="2800" b="1" dirty="0" smtClean="0"/>
          </a:p>
          <a:p>
            <a:pPr>
              <a:lnSpc>
                <a:spcPct val="90000"/>
              </a:lnSpc>
            </a:pPr>
            <a:endParaRPr lang="ru-RU" altLang="ru-RU" sz="2800" dirty="0" smtClean="0"/>
          </a:p>
          <a:p>
            <a:pPr>
              <a:lnSpc>
                <a:spcPct val="90000"/>
              </a:lnSpc>
            </a:pPr>
            <a:endParaRPr lang="ru-RU" altLang="ru-RU" sz="2800" dirty="0" smtClean="0"/>
          </a:p>
          <a:p>
            <a:pPr>
              <a:lnSpc>
                <a:spcPct val="90000"/>
              </a:lnSpc>
            </a:pPr>
            <a:endParaRPr lang="ru-RU" altLang="ru-RU" sz="2800" dirty="0" smtClean="0"/>
          </a:p>
          <a:p>
            <a:pPr>
              <a:lnSpc>
                <a:spcPct val="90000"/>
              </a:lnSpc>
            </a:pPr>
            <a:r>
              <a:rPr lang="ru-RU" altLang="ru-RU" sz="2800" b="1" dirty="0" smtClean="0">
                <a:solidFill>
                  <a:schemeClr val="bg1"/>
                </a:solidFill>
              </a:rPr>
              <a:t>Авария с выбросом АХОВ</a:t>
            </a:r>
          </a:p>
        </p:txBody>
      </p:sp>
      <p:sp>
        <p:nvSpPr>
          <p:cNvPr id="116739" name="AutoShape 4" descr="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57150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>
              <a:latin typeface="Arial" pitchFamily="34" charset="0"/>
            </a:endParaRPr>
          </a:p>
        </p:txBody>
      </p:sp>
      <p:pic>
        <p:nvPicPr>
          <p:cNvPr id="116740" name="Picture 7" descr="Цистерна с хлором. Архивное фото"/>
          <p:cNvPicPr>
            <a:picLocks noGrp="1" noChangeAspect="1" noChangeArrowheads="1"/>
          </p:cNvPicPr>
          <p:nvPr>
            <p:ph type="title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260350"/>
            <a:ext cx="4895850" cy="3240088"/>
          </a:xfrm>
        </p:spPr>
      </p:pic>
      <p:pic>
        <p:nvPicPr>
          <p:cNvPr id="116741" name="Picture 9" descr="Горит цистерна с хлором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3716338"/>
            <a:ext cx="4967287" cy="287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CDCC5939-F88A-4541-9AB6-E0923D5F54BB}" type="slidenum">
              <a:rPr lang="en-GB" altLang="en-US" smtClean="0"/>
              <a:pPr>
                <a:defRPr/>
              </a:pPr>
              <a:t>13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7" descr="https://aquagroup.com.tr/wp-content/uploads/2018/11/chlo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196975"/>
            <a:ext cx="435292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9" name="Прямоугольник 5"/>
          <p:cNvSpPr>
            <a:spLocks noChangeArrowheads="1"/>
          </p:cNvSpPr>
          <p:nvPr/>
        </p:nvSpPr>
        <p:spPr bwMode="auto">
          <a:xfrm>
            <a:off x="4460875" y="116632"/>
            <a:ext cx="4683125" cy="714753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200" b="1" dirty="0" smtClean="0">
                <a:solidFill>
                  <a:srgbClr val="FF0000"/>
                </a:solidFill>
                <a:cs typeface="+mn-cs"/>
              </a:rPr>
              <a:t>«Хлор»</a:t>
            </a:r>
          </a:p>
          <a:p>
            <a:pPr algn="ctr" eaLnBrk="1" hangingPunct="1">
              <a:defRPr/>
            </a:pPr>
            <a:endParaRPr lang="ru-RU" altLang="ru-RU" sz="3200" b="1" dirty="0" smtClean="0">
              <a:solidFill>
                <a:srgbClr val="FF0000"/>
              </a:solidFill>
              <a:cs typeface="+mn-cs"/>
            </a:endParaRP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ru-RU" altLang="ru-RU" sz="2700" b="1" dirty="0" smtClean="0">
                <a:solidFill>
                  <a:schemeClr val="bg1"/>
                </a:solidFill>
                <a:cs typeface="+mn-cs"/>
              </a:rPr>
              <a:t>при  нормальных  условиях  газ  желто- зеленого  цвета  с  резким  раздражающим  специфическим запахом;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endParaRPr lang="ru-RU" altLang="ru-RU" sz="2700" b="1" dirty="0" smtClean="0">
              <a:solidFill>
                <a:schemeClr val="bg1"/>
              </a:solidFill>
              <a:cs typeface="+mn-cs"/>
            </a:endParaRP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ru-RU" altLang="ru-RU" sz="2700" b="1" dirty="0" smtClean="0">
                <a:solidFill>
                  <a:schemeClr val="bg1"/>
                </a:solidFill>
                <a:cs typeface="+mn-cs"/>
              </a:rPr>
              <a:t>тяжелее воздуха в 2,5 раза, скапливается в низинах;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endParaRPr lang="ru-RU" altLang="ru-RU" sz="2700" b="1" dirty="0" smtClean="0">
              <a:solidFill>
                <a:schemeClr val="bg1"/>
              </a:solidFill>
              <a:cs typeface="+mn-cs"/>
            </a:endParaRP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ru-RU" altLang="ru-RU" sz="2700" b="1" dirty="0" smtClean="0">
                <a:solidFill>
                  <a:schemeClr val="bg1"/>
                </a:solidFill>
                <a:cs typeface="+mn-cs"/>
              </a:rPr>
              <a:t>по степени воздействия на организм человека относится ко 2-му классу опасности.</a:t>
            </a:r>
          </a:p>
          <a:p>
            <a:pPr eaLnBrk="1" hangingPunct="1">
              <a:defRPr/>
            </a:pPr>
            <a:endParaRPr lang="ru-RU" altLang="ru-RU" sz="2400" b="1" dirty="0" smtClean="0"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14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8" descr="IMG_27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2701"/>
            <a:ext cx="4932040" cy="602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Rectangle 4"/>
          <p:cNvSpPr>
            <a:spLocks noChangeArrowheads="1"/>
          </p:cNvSpPr>
          <p:nvPr/>
        </p:nvSpPr>
        <p:spPr bwMode="auto">
          <a:xfrm>
            <a:off x="4932040" y="163513"/>
            <a:ext cx="4211960" cy="621781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None/>
              <a:defRPr/>
            </a:pPr>
            <a:endParaRPr lang="ru-RU" altLang="ru-RU" sz="3200" b="1" i="1" dirty="0">
              <a:solidFill>
                <a:srgbClr val="FF0000"/>
              </a:solidFill>
              <a:ea typeface="SimSun" pitchFamily="2" charset="-122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None/>
              <a:defRPr/>
            </a:pPr>
            <a:r>
              <a:rPr lang="ru-RU" altLang="ru-RU" sz="3200" b="1" dirty="0">
                <a:solidFill>
                  <a:srgbClr val="FF0000"/>
                </a:solidFill>
                <a:ea typeface="SimSun" pitchFamily="2" charset="-122"/>
                <a:cs typeface="Arial" pitchFamily="34" charset="0"/>
              </a:rPr>
              <a:t>Симптомы отравления</a:t>
            </a:r>
          </a:p>
          <a:p>
            <a:pPr algn="ctr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None/>
              <a:defRPr/>
            </a:pPr>
            <a:endParaRPr lang="ru-RU" altLang="ru-RU" sz="2400" b="1" i="1" dirty="0">
              <a:solidFill>
                <a:srgbClr val="FF0000"/>
              </a:solidFill>
              <a:ea typeface="SimSun" pitchFamily="2" charset="-122"/>
              <a:cs typeface="Arial" pitchFamily="34" charset="0"/>
            </a:endParaRP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резкая  загрудинная боль; 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резь  в  глазах, слезоотделение;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сухой  кашель; 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рвота;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нарушение координации; 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одышка; 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поражение дыхательных путей.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15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5" descr="https://muzsgb.ru/images/chto-delat-esli-CA966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484784"/>
            <a:ext cx="4566602" cy="42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Rectangle 5"/>
          <p:cNvSpPr>
            <a:spLocks noChangeArrowheads="1"/>
          </p:cNvSpPr>
          <p:nvPr/>
        </p:nvSpPr>
        <p:spPr bwMode="auto">
          <a:xfrm>
            <a:off x="4716463" y="188640"/>
            <a:ext cx="4427537" cy="6504281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>
            <a:spAutoFit/>
          </a:bodyPr>
          <a:lstStyle>
            <a:lvl1pPr indent="539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ru-RU" altLang="ru-RU" sz="3200" b="1" dirty="0" smtClean="0">
                <a:solidFill>
                  <a:srgbClr val="FF0000"/>
                </a:solidFill>
                <a:ea typeface="SimSun" pitchFamily="2" charset="-122"/>
                <a:cs typeface="Arial" pitchFamily="34" charset="0"/>
              </a:rPr>
              <a:t>Первая помощь</a:t>
            </a:r>
          </a:p>
          <a:p>
            <a:pPr>
              <a:defRPr/>
            </a:pPr>
            <a:endParaRPr lang="ru-RU" altLang="ru-RU" sz="2400" b="1" dirty="0" smtClean="0">
              <a:ea typeface="SimSun" pitchFamily="2" charset="-122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altLang="ru-RU" b="1" dirty="0" smtClean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эвакуировать пострадавшего из очага поражения;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altLang="ru-RU" b="1" dirty="0" smtClean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вызвать скорую помощь;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altLang="ru-RU" b="1" dirty="0" smtClean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дышать </a:t>
            </a:r>
            <a:r>
              <a:rPr lang="ru-RU" altLang="ru-RU" b="1" dirty="0" err="1" smtClean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аэрозолью</a:t>
            </a:r>
            <a:r>
              <a:rPr lang="ru-RU" altLang="ru-RU" b="1" dirty="0" smtClean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 </a:t>
            </a:r>
          </a:p>
          <a:p>
            <a:pPr indent="0">
              <a:defRPr/>
            </a:pPr>
            <a:r>
              <a:rPr lang="ru-RU" altLang="ru-RU" b="1" dirty="0" smtClean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0,5% раствора питьевой соды или теплыми водяными парами с добавлением соды;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altLang="ru-RU" b="1" dirty="0" smtClean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пить белковую воду;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altLang="ru-RU" b="1" dirty="0" smtClean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дышать парами спирта</a:t>
            </a:r>
            <a:endParaRPr lang="ru-RU" altLang="ru-RU" sz="2400" b="1" dirty="0" smtClean="0">
              <a:ea typeface="SimSun" pitchFamily="2" charset="-122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16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7" descr="https://eurolabinstrument.ru/wp-content/uploads/formula-ammia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25538"/>
            <a:ext cx="4248150" cy="432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Прямоугольник 5"/>
          <p:cNvSpPr>
            <a:spLocks noChangeArrowheads="1"/>
          </p:cNvSpPr>
          <p:nvPr/>
        </p:nvSpPr>
        <p:spPr bwMode="auto">
          <a:xfrm>
            <a:off x="4499992" y="548680"/>
            <a:ext cx="4427537" cy="5302029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200" b="1" dirty="0" smtClean="0">
                <a:solidFill>
                  <a:srgbClr val="FF0000"/>
                </a:solidFill>
                <a:cs typeface="+mn-cs"/>
              </a:rPr>
              <a:t>«Аммиак»</a:t>
            </a:r>
          </a:p>
          <a:p>
            <a:pPr algn="ctr" eaLnBrk="1" hangingPunct="1">
              <a:defRPr/>
            </a:pPr>
            <a:endParaRPr lang="ru-RU" altLang="ru-RU" sz="2400" b="1" dirty="0" smtClean="0">
              <a:solidFill>
                <a:srgbClr val="FF0000"/>
              </a:solidFill>
              <a:cs typeface="+mn-cs"/>
            </a:endParaRP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ru-RU" altLang="ru-RU" b="1" dirty="0" smtClean="0">
                <a:solidFill>
                  <a:schemeClr val="bg1"/>
                </a:solidFill>
                <a:cs typeface="+mn-cs"/>
              </a:rPr>
              <a:t>бесцветный  газ </a:t>
            </a:r>
          </a:p>
          <a:p>
            <a:pPr eaLnBrk="1" hangingPunct="1">
              <a:defRPr/>
            </a:pPr>
            <a:r>
              <a:rPr lang="ru-RU" altLang="ru-RU" b="1" dirty="0" smtClean="0">
                <a:solidFill>
                  <a:schemeClr val="bg1"/>
                </a:solidFill>
                <a:cs typeface="+mn-cs"/>
              </a:rPr>
              <a:t> с  характерным  резким  запахом «нашатырного   спирта», </a:t>
            </a:r>
          </a:p>
          <a:p>
            <a:pPr eaLnBrk="1" hangingPunct="1">
              <a:defRPr/>
            </a:pPr>
            <a:endParaRPr lang="ru-RU" altLang="ru-RU" b="1" dirty="0" smtClean="0">
              <a:solidFill>
                <a:schemeClr val="bg1"/>
              </a:solidFill>
              <a:cs typeface="+mn-cs"/>
            </a:endParaRP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ru-RU" altLang="ru-RU" b="1" dirty="0" smtClean="0">
                <a:solidFill>
                  <a:schemeClr val="bg1"/>
                </a:solidFill>
                <a:cs typeface="+mn-cs"/>
              </a:rPr>
              <a:t>в  два  раза  легче  воздуха,</a:t>
            </a:r>
          </a:p>
          <a:p>
            <a:pPr marL="342900" indent="-342900" eaLnBrk="1" hangingPunct="1">
              <a:defRPr/>
            </a:pPr>
            <a:endParaRPr lang="ru-RU" altLang="ru-RU" b="1" dirty="0" smtClean="0">
              <a:solidFill>
                <a:schemeClr val="bg1"/>
              </a:solidFill>
              <a:cs typeface="+mn-cs"/>
            </a:endParaRP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ru-RU" altLang="ru-RU" b="1" dirty="0" smtClean="0">
                <a:solidFill>
                  <a:schemeClr val="bg1"/>
                </a:solidFill>
                <a:cs typeface="+mn-cs"/>
              </a:rPr>
              <a:t>относится к 4-му классу опасности.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17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5" descr="C:\Temp\ksohtml\wpsB3AB.tm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4788024" cy="607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Rectangle 5"/>
          <p:cNvSpPr>
            <a:spLocks noChangeArrowheads="1"/>
          </p:cNvSpPr>
          <p:nvPr/>
        </p:nvSpPr>
        <p:spPr bwMode="auto">
          <a:xfrm>
            <a:off x="4787900" y="-210567"/>
            <a:ext cx="4356100" cy="6618735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None/>
              <a:defRPr/>
            </a:pPr>
            <a:endParaRPr lang="ru-RU" altLang="ru-RU" b="1" i="1" dirty="0">
              <a:solidFill>
                <a:srgbClr val="FF0000"/>
              </a:solidFill>
              <a:ea typeface="SimSun" pitchFamily="2" charset="-122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None/>
              <a:defRPr/>
            </a:pPr>
            <a:r>
              <a:rPr lang="ru-RU" altLang="ru-RU" sz="3200" b="1" dirty="0">
                <a:solidFill>
                  <a:srgbClr val="FF0000"/>
                </a:solidFill>
                <a:ea typeface="SimSun" pitchFamily="2" charset="-122"/>
                <a:cs typeface="Arial" pitchFamily="34" charset="0"/>
              </a:rPr>
              <a:t>Симптомы отравления:</a:t>
            </a:r>
          </a:p>
          <a:p>
            <a:pPr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None/>
              <a:defRPr/>
            </a:pPr>
            <a:endParaRPr lang="ru-RU" altLang="ru-RU" b="1" dirty="0">
              <a:ea typeface="SimSun" pitchFamily="2" charset="-122"/>
              <a:cs typeface="Arial" pitchFamily="34" charset="0"/>
            </a:endParaRP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кашель;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слезотечение;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жжение и резь в глазах;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затрудненное дыхание;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охриплость голоса;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рвота; 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возбуждение;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светобоязнь;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химические ожоги кожи.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CDCC5939-F88A-4541-9AB6-E0923D5F54BB}" type="slidenum">
              <a:rPr lang="en-GB" altLang="en-US" smtClean="0"/>
              <a:pPr>
                <a:defRPr/>
              </a:pPr>
              <a:t>18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AutoShape 5" descr="https://mignews.com/aimages/02_17/220217_213639_14948_2.jpg"/>
          <p:cNvSpPr>
            <a:spLocks noChangeAspect="1" noChangeArrowheads="1"/>
          </p:cNvSpPr>
          <p:nvPr/>
        </p:nvSpPr>
        <p:spPr bwMode="auto">
          <a:xfrm>
            <a:off x="52388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122883" name="AutoShape 7" descr="https://mignews.com/aimages/02_17/220217_213639_14948_2.jpg"/>
          <p:cNvSpPr>
            <a:spLocks noChangeAspect="1" noChangeArrowheads="1"/>
          </p:cNvSpPr>
          <p:nvPr/>
        </p:nvSpPr>
        <p:spPr bwMode="auto">
          <a:xfrm>
            <a:off x="52388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122884" name="AutoShape 9" descr="https://mignews.com/aimages/02_17/220217_213639_14948_2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pic>
        <p:nvPicPr>
          <p:cNvPr id="122885" name="Picture 11" descr="https://xn----8sbudchoco4alh7a1d6a0b.xn--p1ai/wp-content/uploads/2018/11/ammiak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513"/>
            <a:ext cx="4932040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4" name="Rectangle 8"/>
          <p:cNvSpPr>
            <a:spLocks noChangeArrowheads="1"/>
          </p:cNvSpPr>
          <p:nvPr/>
        </p:nvSpPr>
        <p:spPr bwMode="auto">
          <a:xfrm>
            <a:off x="4859338" y="209258"/>
            <a:ext cx="3997325" cy="576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3200" b="1" dirty="0">
                <a:solidFill>
                  <a:srgbClr val="FF0000"/>
                </a:solidFill>
                <a:latin typeface="Arial" pitchFamily="34" charset="0"/>
                <a:ea typeface="SimSun" pitchFamily="2" charset="-122"/>
                <a:cs typeface="Arial" pitchFamily="34" charset="0"/>
              </a:rPr>
              <a:t>Первая помощь</a:t>
            </a:r>
          </a:p>
          <a:p>
            <a:pPr indent="539750" eaLnBrk="0" hangingPunct="0">
              <a:defRPr/>
            </a:pPr>
            <a:endParaRPr lang="ru-RU" b="1" dirty="0">
              <a:latin typeface="Arial" pitchFamily="34" charset="0"/>
              <a:ea typeface="SimSun" pitchFamily="2" charset="-122"/>
              <a:cs typeface="Arial" pitchFamily="34" charset="0"/>
            </a:endParaRPr>
          </a:p>
          <a:p>
            <a:pPr marL="342900" indent="-342900" eaLnBrk="0" hangingPunct="0">
              <a:buFont typeface="Arial" pitchFamily="34" charset="0"/>
              <a:buChar char="•"/>
              <a:defRPr/>
            </a:pPr>
            <a:r>
              <a:rPr lang="ru-RU" b="1" dirty="0">
                <a:latin typeface="Arial" pitchFamily="34" charset="0"/>
                <a:ea typeface="SimSun" pitchFamily="2" charset="-122"/>
                <a:cs typeface="Arial" pitchFamily="34" charset="0"/>
              </a:rPr>
              <a:t>вынести пострадавшего за пределы поражённой зоны</a:t>
            </a:r>
            <a:r>
              <a:rPr lang="ru-RU" b="1" dirty="0" smtClean="0">
                <a:latin typeface="Arial" pitchFamily="34" charset="0"/>
                <a:ea typeface="SimSun" pitchFamily="2" charset="-122"/>
                <a:cs typeface="Arial" pitchFamily="34" charset="0"/>
              </a:rPr>
              <a:t>,</a:t>
            </a:r>
          </a:p>
          <a:p>
            <a:pPr marL="342900" indent="-342900" eaLnBrk="0" hangingPunct="0">
              <a:buFont typeface="Arial" pitchFamily="34" charset="0"/>
              <a:buChar char="•"/>
              <a:defRPr/>
            </a:pPr>
            <a:endParaRPr lang="ru-RU" b="1" dirty="0">
              <a:latin typeface="Arial" pitchFamily="34" charset="0"/>
              <a:ea typeface="SimSun" pitchFamily="2" charset="-122"/>
              <a:cs typeface="Arial" pitchFamily="34" charset="0"/>
            </a:endParaRPr>
          </a:p>
          <a:p>
            <a:pPr marL="342900" indent="-342900" eaLnBrk="0" hangingPunct="0">
              <a:buFont typeface="Arial" pitchFamily="34" charset="0"/>
              <a:buChar char="•"/>
              <a:defRPr/>
            </a:pPr>
            <a:r>
              <a:rPr lang="ru-RU" b="1" dirty="0">
                <a:latin typeface="Arial" pitchFamily="34" charset="0"/>
                <a:ea typeface="SimSun" pitchFamily="2" charset="-122"/>
                <a:cs typeface="Arial" pitchFamily="34" charset="0"/>
              </a:rPr>
              <a:t>обеспечить доступ кислорода</a:t>
            </a:r>
            <a:r>
              <a:rPr lang="ru-RU" b="1" dirty="0" smtClean="0">
                <a:latin typeface="Arial" pitchFamily="34" charset="0"/>
                <a:ea typeface="SimSun" pitchFamily="2" charset="-122"/>
                <a:cs typeface="Arial" pitchFamily="34" charset="0"/>
              </a:rPr>
              <a:t>,</a:t>
            </a:r>
          </a:p>
          <a:p>
            <a:pPr marL="342900" indent="-342900" eaLnBrk="0" hangingPunct="0">
              <a:defRPr/>
            </a:pPr>
            <a:endParaRPr lang="ru-RU" b="1" dirty="0">
              <a:latin typeface="Arial" pitchFamily="34" charset="0"/>
              <a:ea typeface="SimSun" pitchFamily="2" charset="-122"/>
              <a:cs typeface="Arial" pitchFamily="34" charset="0"/>
            </a:endParaRPr>
          </a:p>
          <a:p>
            <a:pPr marL="342900" indent="-342900" eaLnBrk="0" hangingPunct="0">
              <a:buFont typeface="Arial" pitchFamily="34" charset="0"/>
              <a:buChar char="•"/>
              <a:defRPr/>
            </a:pPr>
            <a:r>
              <a:rPr lang="ru-RU" b="1" dirty="0">
                <a:latin typeface="Arial" pitchFamily="34" charset="0"/>
                <a:ea typeface="SimSun" pitchFamily="2" charset="-122"/>
                <a:cs typeface="Arial" pitchFamily="34" charset="0"/>
              </a:rPr>
              <a:t>полость рта, горло и нос промывать с помощью воды в течение 5 мин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19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Текстовое поле 99"/>
          <p:cNvSpPr txBox="1">
            <a:spLocks noChangeArrowheads="1"/>
          </p:cNvSpPr>
          <p:nvPr/>
        </p:nvSpPr>
        <p:spPr bwMode="auto">
          <a:xfrm>
            <a:off x="879474" y="609600"/>
            <a:ext cx="7652965" cy="3956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altLang="en-GB" sz="5400" b="1" dirty="0">
              <a:solidFill>
                <a:srgbClr val="FFC000"/>
              </a:solidFill>
              <a:latin typeface="Times New Roman" pitchFamily="18" charset="0"/>
              <a:ea typeface="SimSun" pitchFamily="2" charset="-122"/>
            </a:endParaRPr>
          </a:p>
          <a:p>
            <a:pPr algn="ctr"/>
            <a:r>
              <a:rPr lang="en-US" altLang="en-GB" sz="5400" b="1" dirty="0" err="1">
                <a:solidFill>
                  <a:srgbClr val="FFC000"/>
                </a:solidFill>
                <a:latin typeface="Times New Roman" pitchFamily="18" charset="0"/>
                <a:ea typeface="SimSun" pitchFamily="2" charset="-122"/>
              </a:rPr>
              <a:t>Техногенные</a:t>
            </a:r>
            <a:r>
              <a:rPr lang="en-US" altLang="en-GB" sz="5400" b="1" dirty="0">
                <a:solidFill>
                  <a:srgbClr val="FFC000"/>
                </a:solidFill>
                <a:latin typeface="Times New Roman" pitchFamily="18" charset="0"/>
                <a:ea typeface="SimSun" pitchFamily="2" charset="-122"/>
              </a:rPr>
              <a:t> ЧС, </a:t>
            </a:r>
            <a:r>
              <a:rPr lang="en-US" altLang="en-GB" sz="5400" b="1" dirty="0" err="1">
                <a:solidFill>
                  <a:srgbClr val="FFC000"/>
                </a:solidFill>
                <a:latin typeface="Times New Roman" pitchFamily="18" charset="0"/>
                <a:ea typeface="SimSun" pitchFamily="2" charset="-122"/>
              </a:rPr>
              <a:t>характерные</a:t>
            </a:r>
            <a:r>
              <a:rPr lang="en-US" altLang="en-GB" sz="5400" b="1" dirty="0">
                <a:solidFill>
                  <a:srgbClr val="FFC000"/>
                </a:solidFill>
                <a:latin typeface="Times New Roman" pitchFamily="18" charset="0"/>
                <a:ea typeface="SimSun" pitchFamily="2" charset="-122"/>
              </a:rPr>
              <a:t> </a:t>
            </a:r>
            <a:r>
              <a:rPr lang="en-US" altLang="en-GB" sz="5400" b="1" dirty="0" err="1">
                <a:solidFill>
                  <a:srgbClr val="FFC000"/>
                </a:solidFill>
                <a:latin typeface="Times New Roman" pitchFamily="18" charset="0"/>
                <a:ea typeface="SimSun" pitchFamily="2" charset="-122"/>
              </a:rPr>
              <a:t>для</a:t>
            </a:r>
            <a:r>
              <a:rPr lang="en-US" altLang="en-GB" sz="5400" b="1" dirty="0">
                <a:solidFill>
                  <a:srgbClr val="FFC000"/>
                </a:solidFill>
                <a:latin typeface="Times New Roman" pitchFamily="18" charset="0"/>
                <a:ea typeface="SimSun" pitchFamily="2" charset="-122"/>
              </a:rPr>
              <a:t> </a:t>
            </a:r>
            <a:r>
              <a:rPr lang="en-US" altLang="en-GB" sz="5400" b="1" dirty="0" err="1">
                <a:solidFill>
                  <a:srgbClr val="FFC000"/>
                </a:solidFill>
                <a:latin typeface="Times New Roman" pitchFamily="18" charset="0"/>
                <a:ea typeface="SimSun" pitchFamily="2" charset="-122"/>
              </a:rPr>
              <a:t>городского</a:t>
            </a:r>
            <a:r>
              <a:rPr lang="en-US" altLang="en-GB" sz="5400" b="1" dirty="0">
                <a:solidFill>
                  <a:srgbClr val="FFC000"/>
                </a:solidFill>
                <a:latin typeface="Times New Roman" pitchFamily="18" charset="0"/>
                <a:ea typeface="SimSun" pitchFamily="2" charset="-122"/>
              </a:rPr>
              <a:t> </a:t>
            </a:r>
            <a:r>
              <a:rPr lang="en-US" altLang="en-GB" sz="5400" b="1" dirty="0" err="1">
                <a:solidFill>
                  <a:srgbClr val="FFC000"/>
                </a:solidFill>
                <a:latin typeface="Times New Roman" pitchFamily="18" charset="0"/>
                <a:ea typeface="SimSun" pitchFamily="2" charset="-122"/>
              </a:rPr>
              <a:t>округа</a:t>
            </a:r>
            <a:r>
              <a:rPr lang="en-US" altLang="en-GB" sz="5400" b="1" dirty="0">
                <a:solidFill>
                  <a:srgbClr val="FFC000"/>
                </a:solidFill>
                <a:latin typeface="Times New Roman" pitchFamily="18" charset="0"/>
                <a:ea typeface="SimSun" pitchFamily="2" charset="-122"/>
              </a:rPr>
              <a:t> </a:t>
            </a:r>
            <a:r>
              <a:rPr lang="en-US" altLang="en-GB" sz="5400" b="1" dirty="0" err="1">
                <a:solidFill>
                  <a:srgbClr val="FFC000"/>
                </a:solidFill>
                <a:latin typeface="Times New Roman" pitchFamily="18" charset="0"/>
                <a:ea typeface="SimSun" pitchFamily="2" charset="-122"/>
              </a:rPr>
              <a:t>город</a:t>
            </a:r>
            <a:r>
              <a:rPr lang="en-US" altLang="en-GB" sz="5400" b="1" dirty="0">
                <a:solidFill>
                  <a:srgbClr val="FFC000"/>
                </a:solidFill>
                <a:latin typeface="Times New Roman" pitchFamily="18" charset="0"/>
                <a:ea typeface="SimSun" pitchFamily="2" charset="-122"/>
              </a:rPr>
              <a:t> </a:t>
            </a:r>
            <a:r>
              <a:rPr lang="en-US" altLang="en-GB" sz="5400" b="1" dirty="0" err="1">
                <a:solidFill>
                  <a:srgbClr val="FFC000"/>
                </a:solidFill>
                <a:latin typeface="Times New Roman" pitchFamily="18" charset="0"/>
                <a:ea typeface="SimSun" pitchFamily="2" charset="-122"/>
              </a:rPr>
              <a:t>Воронеж</a:t>
            </a:r>
            <a:r>
              <a:rPr lang="en-US" altLang="en-GB" sz="5400" b="1" dirty="0">
                <a:solidFill>
                  <a:srgbClr val="FFC000"/>
                </a:solidFill>
                <a:latin typeface="Times New Roman" pitchFamily="18" charset="0"/>
                <a:ea typeface="SimSun" pitchFamily="2" charset="-122"/>
              </a:rPr>
              <a:t>.</a:t>
            </a:r>
            <a:endParaRPr lang="en-US" altLang="en-US" sz="5400" b="1" dirty="0">
              <a:solidFill>
                <a:srgbClr val="FFC000"/>
              </a:solidFill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2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3" descr="http://sc01.alicdn.com/kf/HTB1zzhrbkfb_uJkSne1q6zE4XXaF/231050104/HTB1zzhrbkfb_uJkSne1q6zE4XXa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836613"/>
            <a:ext cx="4465638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Прямоугольник 3"/>
          <p:cNvSpPr>
            <a:spLocks noChangeArrowheads="1"/>
          </p:cNvSpPr>
          <p:nvPr/>
        </p:nvSpPr>
        <p:spPr bwMode="auto">
          <a:xfrm>
            <a:off x="4932363" y="620688"/>
            <a:ext cx="4211637" cy="541648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200" b="1" dirty="0" smtClean="0">
                <a:solidFill>
                  <a:srgbClr val="FF0000"/>
                </a:solidFill>
                <a:cs typeface="+mn-cs"/>
              </a:rPr>
              <a:t>«Нитрил акриловой кислоты» </a:t>
            </a:r>
          </a:p>
          <a:p>
            <a:pPr eaLnBrk="1" hangingPunct="1">
              <a:defRPr/>
            </a:pPr>
            <a:endParaRPr lang="ru-RU" altLang="ru-RU" b="1" dirty="0" smtClean="0">
              <a:cs typeface="+mn-cs"/>
            </a:endParaRP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ru-RU" altLang="ru-RU" b="1" dirty="0" smtClean="0">
                <a:solidFill>
                  <a:schemeClr val="bg1"/>
                </a:solidFill>
                <a:cs typeface="+mn-cs"/>
              </a:rPr>
              <a:t>бесцветная жидкость с характерным запахом миндаля или вишнёвых косточек, растворима в воде, 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endParaRPr lang="ru-RU" altLang="ru-RU" b="1" dirty="0" smtClean="0">
              <a:solidFill>
                <a:schemeClr val="bg1"/>
              </a:solidFill>
              <a:cs typeface="+mn-cs"/>
            </a:endParaRP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ru-RU" altLang="ru-RU" b="1" dirty="0" smtClean="0">
                <a:solidFill>
                  <a:schemeClr val="bg1"/>
                </a:solidFill>
                <a:cs typeface="+mn-cs"/>
              </a:rPr>
              <a:t>пары тяжелее воздуха</a:t>
            </a:r>
            <a:r>
              <a:rPr lang="ru-RU" altLang="ru-RU" b="1" dirty="0" smtClean="0">
                <a:cs typeface="+mn-cs"/>
              </a:rPr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20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4841875" y="77788"/>
            <a:ext cx="4302125" cy="66182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None/>
              <a:defRPr/>
            </a:pPr>
            <a:r>
              <a:rPr lang="ru-RU" altLang="ru-RU" sz="3200" b="1" dirty="0">
                <a:solidFill>
                  <a:srgbClr val="FF0000"/>
                </a:solidFill>
                <a:ea typeface="SimSun" pitchFamily="2" charset="-122"/>
                <a:cs typeface="Arial" pitchFamily="34" charset="0"/>
              </a:rPr>
              <a:t>Симптомы отравления: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головная боль;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Головокружение;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слабость;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тошнота, рвота; 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одышка;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потливость; 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сердцебиение; 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понижение температуры тела; 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ослабление пульса; 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судороги;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потеря сознания; </a:t>
            </a:r>
          </a:p>
          <a:p>
            <a:pPr marL="342900" indent="-342900">
              <a:lnSpc>
                <a:spcPct val="93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b="1" dirty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покраснение и жжение кожи.</a:t>
            </a:r>
          </a:p>
        </p:txBody>
      </p:sp>
      <p:pic>
        <p:nvPicPr>
          <p:cNvPr id="5122" name="Picture 2" descr="https://data.nalog.ru/cdn/image/588491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4896544" cy="3672408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21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4644008" y="476672"/>
            <a:ext cx="4284662" cy="3083536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r>
              <a:rPr lang="ru-RU" altLang="ru-RU" sz="3200" b="1" dirty="0" smtClean="0">
                <a:solidFill>
                  <a:srgbClr val="FF0000"/>
                </a:solidFill>
                <a:ea typeface="SimSun" pitchFamily="2" charset="-122"/>
                <a:cs typeface="Arial" pitchFamily="34" charset="0"/>
              </a:rPr>
              <a:t>Первая помощь</a:t>
            </a:r>
          </a:p>
          <a:p>
            <a:pPr algn="ctr">
              <a:defRPr/>
            </a:pPr>
            <a:endParaRPr lang="ru-RU" altLang="ru-RU" sz="2400" b="1" i="1" dirty="0" smtClean="0">
              <a:ea typeface="SimSun" pitchFamily="2" charset="-122"/>
              <a:cs typeface="Arial" pitchFamily="34" charset="0"/>
            </a:endParaRPr>
          </a:p>
          <a:p>
            <a:pPr>
              <a:defRPr/>
            </a:pPr>
            <a:endParaRPr lang="ru-RU" altLang="ru-RU" sz="900" dirty="0" smtClean="0">
              <a:ea typeface="SimSun" pitchFamily="2" charset="-122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altLang="ru-RU" sz="2400" b="1" dirty="0" smtClean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вынести пострадавшего на свежий воздух,</a:t>
            </a:r>
          </a:p>
          <a:p>
            <a:pPr>
              <a:defRPr/>
            </a:pPr>
            <a:r>
              <a:rPr lang="ru-RU" altLang="ru-RU" sz="2400" b="1" dirty="0" smtClean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altLang="ru-RU" sz="2400" b="1" dirty="0" smtClean="0">
                <a:solidFill>
                  <a:schemeClr val="bg1"/>
                </a:solidFill>
                <a:ea typeface="SimSun" pitchFamily="2" charset="-122"/>
                <a:cs typeface="Arial" pitchFamily="34" charset="0"/>
              </a:rPr>
              <a:t>обеспечить тепло и покой, доступ кислорода.</a:t>
            </a:r>
          </a:p>
        </p:txBody>
      </p:sp>
      <p:pic>
        <p:nvPicPr>
          <p:cNvPr id="75778" name="Picture 2" descr="Акриловая кислота в категории &quot;Продукты питания, напитки&quot; | Сравнить цены и  купить на Prom.u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3" y="3933056"/>
            <a:ext cx="5419423" cy="252028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22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5004048" y="0"/>
            <a:ext cx="3816350" cy="1100137"/>
          </a:xfrm>
        </p:spPr>
        <p:txBody>
          <a:bodyPr/>
          <a:lstStyle/>
          <a:p>
            <a:r>
              <a:rPr lang="ru-RU" alt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sz="3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Гептил</a:t>
            </a:r>
            <a:r>
              <a:rPr lang="ru-RU" alt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– СДЯВ* </a:t>
            </a:r>
            <a:r>
              <a:rPr lang="ru-RU" alt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*</a:t>
            </a:r>
            <a:r>
              <a:rPr lang="ru-RU" alt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сильнодействующее ядовитое вещество </a:t>
            </a:r>
          </a:p>
        </p:txBody>
      </p:sp>
      <p:sp>
        <p:nvSpPr>
          <p:cNvPr id="110595" name="Содержимое 2"/>
          <p:cNvSpPr>
            <a:spLocks noGrp="1" noChangeArrowheads="1"/>
          </p:cNvSpPr>
          <p:nvPr>
            <p:ph idx="1"/>
          </p:nvPr>
        </p:nvSpPr>
        <p:spPr>
          <a:xfrm>
            <a:off x="4499992" y="1052736"/>
            <a:ext cx="4535611" cy="5653087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endParaRPr lang="ru-RU" altLang="ru-RU" sz="2600" dirty="0" smtClean="0">
              <a:latin typeface="Arial" pitchFamily="34" charset="0"/>
            </a:endParaRPr>
          </a:p>
          <a:p>
            <a:pPr marL="0" indent="0">
              <a:buNone/>
            </a:pPr>
            <a:r>
              <a:rPr lang="ru-RU" altLang="ru-RU" sz="2800" b="1" dirty="0" smtClean="0">
                <a:latin typeface="Arial" pitchFamily="34" charset="0"/>
              </a:rPr>
              <a:t>- бесцветная прозрачная жидкость с резким неприятным запахом, характерным для аминов</a:t>
            </a:r>
          </a:p>
          <a:p>
            <a:pPr marL="0" indent="0">
              <a:buNone/>
            </a:pPr>
            <a:r>
              <a:rPr lang="ru-RU" altLang="ru-RU" sz="2800" b="1" dirty="0" smtClean="0">
                <a:latin typeface="Arial" pitchFamily="34" charset="0"/>
              </a:rPr>
              <a:t>- легко самовоспламеняется с окислителями на основе азотной кислоты</a:t>
            </a:r>
          </a:p>
          <a:p>
            <a:pPr marL="0" indent="0"/>
            <a:endParaRPr lang="ru-RU" altLang="ru-RU" dirty="0" smtClean="0"/>
          </a:p>
        </p:txBody>
      </p:sp>
      <p:pic>
        <p:nvPicPr>
          <p:cNvPr id="110596" name="Picture 2" descr="https://avatars.mds.yandex.net/get-zen_doc/111343/pub_5b40b4cc57975400a906bb1d_5b40b4fe43ece300a92259a6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700808"/>
            <a:ext cx="4319588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CDCC5939-F88A-4541-9AB6-E0923D5F54BB}" type="slidenum">
              <a:rPr lang="en-GB" altLang="en-US" smtClean="0"/>
              <a:pPr>
                <a:defRPr/>
              </a:pPr>
              <a:t>23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3"/>
          <p:cNvSpPr>
            <a:spLocks noChangeArrowheads="1"/>
          </p:cNvSpPr>
          <p:nvPr/>
        </p:nvSpPr>
        <p:spPr bwMode="auto">
          <a:xfrm>
            <a:off x="4284663" y="104775"/>
            <a:ext cx="4643437" cy="650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FFFFFF"/>
              </a:buClr>
              <a:buSzPct val="100000"/>
              <a:buFont typeface="Arial" pitchFamily="34" charset="0"/>
              <a:buNone/>
            </a:pPr>
            <a:r>
              <a:rPr lang="ru-RU" altLang="ru-RU" sz="3200" b="1" dirty="0">
                <a:solidFill>
                  <a:srgbClr val="FF0000"/>
                </a:solidFill>
                <a:latin typeface="Arial" pitchFamily="34" charset="0"/>
                <a:ea typeface="SimSun" pitchFamily="2" charset="-122"/>
                <a:cs typeface="Arial" pitchFamily="34" charset="0"/>
              </a:rPr>
              <a:t>Симптомы отравления:</a:t>
            </a:r>
          </a:p>
          <a:p>
            <a:pPr algn="ctr">
              <a:lnSpc>
                <a:spcPct val="93000"/>
              </a:lnSpc>
              <a:buClr>
                <a:srgbClr val="FFFFFF"/>
              </a:buClr>
              <a:buSzPct val="100000"/>
              <a:buFont typeface="Arial" pitchFamily="34" charset="0"/>
              <a:buNone/>
            </a:pPr>
            <a:endParaRPr lang="ru-RU" altLang="ru-RU" sz="2400" b="1" i="1" dirty="0">
              <a:solidFill>
                <a:srgbClr val="FF0000"/>
              </a:solidFill>
              <a:latin typeface="Arial" pitchFamily="34" charset="0"/>
              <a:ea typeface="SimSun" pitchFamily="2" charset="-122"/>
              <a:cs typeface="Arial" pitchFamily="34" charset="0"/>
            </a:endParaRPr>
          </a:p>
          <a:p>
            <a:pPr>
              <a:lnSpc>
                <a:spcPct val="93000"/>
              </a:lnSpc>
              <a:buClr>
                <a:srgbClr val="FFFFFF"/>
              </a:buClr>
              <a:buSzPct val="100000"/>
              <a:buFont typeface="Arial" pitchFamily="34" charset="0"/>
              <a:buChar char="•"/>
            </a:pPr>
            <a:r>
              <a:rPr lang="ru-RU" altLang="ru-RU" sz="2000" b="1" dirty="0">
                <a:latin typeface="Arial" pitchFamily="34" charset="0"/>
                <a:ea typeface="SimSun" pitchFamily="2" charset="-122"/>
                <a:cs typeface="Arial" pitchFamily="34" charset="0"/>
              </a:rPr>
              <a:t> </a:t>
            </a:r>
            <a:r>
              <a:rPr lang="ru-RU" altLang="ru-RU" sz="2000" b="1" dirty="0" smtClean="0">
                <a:latin typeface="Arial" pitchFamily="34" charset="0"/>
                <a:ea typeface="SimSun" pitchFamily="2" charset="-122"/>
                <a:cs typeface="Arial" pitchFamily="34" charset="0"/>
              </a:rPr>
              <a:t> </a:t>
            </a:r>
            <a:r>
              <a:rPr lang="ru-RU" altLang="ru-RU" sz="2400" b="1" dirty="0" smtClean="0">
                <a:latin typeface="Arial" pitchFamily="34" charset="0"/>
                <a:ea typeface="SimSun" pitchFamily="2" charset="-122"/>
                <a:cs typeface="Arial" pitchFamily="34" charset="0"/>
              </a:rPr>
              <a:t>раздражение </a:t>
            </a:r>
            <a:r>
              <a:rPr lang="ru-RU" altLang="ru-RU" sz="2400" b="1" dirty="0">
                <a:latin typeface="Arial" pitchFamily="34" charset="0"/>
                <a:ea typeface="SimSun" pitchFamily="2" charset="-122"/>
                <a:cs typeface="Arial" pitchFamily="34" charset="0"/>
              </a:rPr>
              <a:t>слизистых оболочек глаз, дыхательных путей и легких; </a:t>
            </a:r>
          </a:p>
          <a:p>
            <a:pPr>
              <a:lnSpc>
                <a:spcPct val="93000"/>
              </a:lnSpc>
              <a:buClr>
                <a:srgbClr val="FFFFFF"/>
              </a:buClr>
              <a:buSzPct val="100000"/>
              <a:buFont typeface="Arial" pitchFamily="34" charset="0"/>
              <a:buChar char="•"/>
            </a:pPr>
            <a:r>
              <a:rPr lang="ru-RU" altLang="ru-RU" sz="2400" b="1" dirty="0">
                <a:latin typeface="Arial" pitchFamily="34" charset="0"/>
                <a:ea typeface="SimSun" pitchFamily="2" charset="-122"/>
                <a:cs typeface="Arial" pitchFamily="34" charset="0"/>
              </a:rPr>
              <a:t> </a:t>
            </a:r>
            <a:r>
              <a:rPr lang="ru-RU" altLang="ru-RU" sz="2400" b="1" dirty="0" smtClean="0">
                <a:latin typeface="Arial" pitchFamily="34" charset="0"/>
                <a:ea typeface="SimSun" pitchFamily="2" charset="-122"/>
                <a:cs typeface="Arial" pitchFamily="34" charset="0"/>
              </a:rPr>
              <a:t> сильное </a:t>
            </a:r>
            <a:r>
              <a:rPr lang="ru-RU" altLang="ru-RU" sz="2400" b="1" dirty="0">
                <a:latin typeface="Arial" pitchFamily="34" charset="0"/>
                <a:ea typeface="SimSun" pitchFamily="2" charset="-122"/>
                <a:cs typeface="Arial" pitchFamily="34" charset="0"/>
              </a:rPr>
              <a:t>возбуждение центральной нервной системы;</a:t>
            </a:r>
          </a:p>
          <a:p>
            <a:pPr>
              <a:lnSpc>
                <a:spcPct val="93000"/>
              </a:lnSpc>
              <a:buClr>
                <a:srgbClr val="FFFFFF"/>
              </a:buClr>
              <a:buSzPct val="100000"/>
              <a:buFont typeface="Arial" pitchFamily="34" charset="0"/>
              <a:buChar char="•"/>
            </a:pPr>
            <a:r>
              <a:rPr lang="ru-RU" altLang="ru-RU" sz="2400" b="1" dirty="0" smtClean="0">
                <a:latin typeface="Arial" pitchFamily="34" charset="0"/>
                <a:ea typeface="SimSun" pitchFamily="2" charset="-122"/>
                <a:cs typeface="Arial" pitchFamily="34" charset="0"/>
              </a:rPr>
              <a:t> расстройство </a:t>
            </a:r>
            <a:r>
              <a:rPr lang="ru-RU" altLang="ru-RU" sz="2400" b="1" dirty="0">
                <a:latin typeface="Arial" pitchFamily="34" charset="0"/>
                <a:ea typeface="SimSun" pitchFamily="2" charset="-122"/>
                <a:cs typeface="Arial" pitchFamily="34" charset="0"/>
              </a:rPr>
              <a:t>ЖКТ (тошнота, рвота);</a:t>
            </a:r>
          </a:p>
          <a:p>
            <a:pPr>
              <a:lnSpc>
                <a:spcPct val="93000"/>
              </a:lnSpc>
              <a:buClr>
                <a:srgbClr val="FFFFFF"/>
              </a:buClr>
              <a:buSzPct val="100000"/>
              <a:buFont typeface="Arial" pitchFamily="34" charset="0"/>
              <a:buChar char="•"/>
            </a:pPr>
            <a:r>
              <a:rPr lang="ru-RU" altLang="ru-RU" sz="2400" b="1" dirty="0" smtClean="0">
                <a:latin typeface="Arial" pitchFamily="34" charset="0"/>
                <a:ea typeface="SimSun" pitchFamily="2" charset="-122"/>
                <a:cs typeface="Arial" pitchFamily="34" charset="0"/>
              </a:rPr>
              <a:t> слезотечение </a:t>
            </a:r>
            <a:r>
              <a:rPr lang="ru-RU" altLang="ru-RU" sz="2400" b="1" dirty="0">
                <a:latin typeface="Arial" pitchFamily="34" charset="0"/>
                <a:ea typeface="SimSun" pitchFamily="2" charset="-122"/>
                <a:cs typeface="Arial" pitchFamily="34" charset="0"/>
              </a:rPr>
              <a:t>и покраснение (конъюнктивит); </a:t>
            </a:r>
          </a:p>
          <a:p>
            <a:pPr>
              <a:lnSpc>
                <a:spcPct val="93000"/>
              </a:lnSpc>
              <a:buClr>
                <a:srgbClr val="FFFFFF"/>
              </a:buClr>
              <a:buSzPct val="100000"/>
              <a:buFont typeface="Arial" pitchFamily="34" charset="0"/>
              <a:buChar char="•"/>
            </a:pPr>
            <a:r>
              <a:rPr lang="ru-RU" altLang="ru-RU" sz="2400" b="1" dirty="0" smtClean="0">
                <a:latin typeface="Arial" pitchFamily="34" charset="0"/>
                <a:ea typeface="SimSun" pitchFamily="2" charset="-122"/>
                <a:cs typeface="Arial" pitchFamily="34" charset="0"/>
              </a:rPr>
              <a:t> кашель</a:t>
            </a:r>
            <a:r>
              <a:rPr lang="ru-RU" altLang="ru-RU" sz="2400" b="1" dirty="0">
                <a:latin typeface="Arial" pitchFamily="34" charset="0"/>
                <a:ea typeface="SimSun" pitchFamily="2" charset="-122"/>
                <a:cs typeface="Arial" pitchFamily="34" charset="0"/>
              </a:rPr>
              <a:t>, боли в грудной клетке, хрипота и учащение дыхания; </a:t>
            </a:r>
          </a:p>
          <a:p>
            <a:pPr>
              <a:lnSpc>
                <a:spcPct val="93000"/>
              </a:lnSpc>
              <a:buClr>
                <a:srgbClr val="FFFFFF"/>
              </a:buClr>
              <a:buSzPct val="100000"/>
              <a:buFont typeface="Arial" pitchFamily="34" charset="0"/>
              <a:buChar char="•"/>
            </a:pPr>
            <a:r>
              <a:rPr lang="ru-RU" altLang="ru-RU" sz="2400" b="1" dirty="0" smtClean="0">
                <a:latin typeface="Arial" pitchFamily="34" charset="0"/>
                <a:ea typeface="SimSun" pitchFamily="2" charset="-122"/>
                <a:cs typeface="Arial" pitchFamily="34" charset="0"/>
              </a:rPr>
              <a:t> потеря </a:t>
            </a:r>
            <a:r>
              <a:rPr lang="ru-RU" altLang="ru-RU" sz="2400" b="1" dirty="0">
                <a:latin typeface="Arial" pitchFamily="34" charset="0"/>
                <a:ea typeface="SimSun" pitchFamily="2" charset="-122"/>
                <a:cs typeface="Arial" pitchFamily="34" charset="0"/>
              </a:rPr>
              <a:t>сознания.</a:t>
            </a:r>
            <a:endParaRPr lang="ru-RU" altLang="ru-RU" sz="2400" b="1" dirty="0">
              <a:solidFill>
                <a:schemeClr val="tx1"/>
              </a:solidFill>
              <a:latin typeface="Arial" pitchFamily="34" charset="0"/>
              <a:ea typeface="SimSun" pitchFamily="2" charset="-122"/>
              <a:cs typeface="Arial" pitchFamily="34" charset="0"/>
            </a:endParaRPr>
          </a:p>
        </p:txBody>
      </p:sp>
      <p:pic>
        <p:nvPicPr>
          <p:cNvPr id="168962" name="Picture 2" descr="https://xn--80aaxridipd.xn--p1ai/wp-content/uploads/2016/02/Na-Bajkonur-dostavili-raketu-dlya-ExoMars-2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568" y="548680"/>
            <a:ext cx="3673360" cy="2497224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168964" name="Picture 4" descr="https://ic.pics.livejournal.com/greg_bedenko/34276308/325470/325470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933056"/>
            <a:ext cx="3683996" cy="2376264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24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AutoShape 2" descr="https://ic.pics.livejournal.com/greg_bedenko/34276308/326153/326153_original.jpg"/>
          <p:cNvSpPr>
            <a:spLocks noChangeAspect="1" noChangeArrowheads="1"/>
          </p:cNvSpPr>
          <p:nvPr/>
        </p:nvSpPr>
        <p:spPr bwMode="auto">
          <a:xfrm>
            <a:off x="203200" y="-19843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0708" name="AutoShape 4" descr="https://st37.stpulscen.ru/images/product/202/907/503_original.jpg"/>
          <p:cNvSpPr>
            <a:spLocks noChangeAspect="1" noChangeArrowheads="1"/>
          </p:cNvSpPr>
          <p:nvPr/>
        </p:nvSpPr>
        <p:spPr bwMode="auto">
          <a:xfrm>
            <a:off x="203200" y="-19843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0710" name="Picture 6" descr="https://avatars.mds.yandex.net/get-zen_doc/1360848/pub_5dc4e0fe5ba2b500ae6bb723_5dc58c27a02e001559b66190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4211960" cy="431193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11960" y="836712"/>
            <a:ext cx="4932040" cy="530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удаление пострадавшего из загазованного помещения</a:t>
            </a:r>
          </a:p>
          <a:p>
            <a:pPr>
              <a:buFont typeface="Arial" pitchFamily="34" charset="0"/>
              <a:buChar char="•"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обеспечение покоя и тепла</a:t>
            </a:r>
          </a:p>
          <a:p>
            <a:pPr>
              <a:buFont typeface="Arial" pitchFamily="34" charset="0"/>
              <a:buChar char="•"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положение пострадавших - сидя или полусидя</a:t>
            </a:r>
          </a:p>
          <a:p>
            <a:pPr>
              <a:buFont typeface="Arial" pitchFamily="34" charset="0"/>
              <a:buChar char="•"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при необходимости промыть глаза водой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260648"/>
            <a:ext cx="3422605" cy="5502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altLang="ru-RU" sz="3200" b="1" dirty="0">
                <a:solidFill>
                  <a:srgbClr val="FF0000"/>
                </a:solidFill>
                <a:latin typeface="Arial" pitchFamily="34" charset="0"/>
                <a:ea typeface="SimSun" pitchFamily="2" charset="-122"/>
                <a:cs typeface="Arial" pitchFamily="34" charset="0"/>
              </a:rPr>
              <a:t>Первая помощь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25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Содержимое 1"/>
          <p:cNvSpPr>
            <a:spLocks noGrp="1" noChangeArrowheads="1"/>
          </p:cNvSpPr>
          <p:nvPr>
            <p:ph/>
          </p:nvPr>
        </p:nvSpPr>
        <p:spPr>
          <a:xfrm>
            <a:off x="323850" y="404813"/>
            <a:ext cx="8569325" cy="611981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alt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Первая помощь при поражении АХОВ.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Общие  требования.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Необходимо как  можно  скорее  прекратить воздействие  АХОВ (СДЯВ). </a:t>
            </a:r>
          </a:p>
          <a:p>
            <a:pPr algn="just">
              <a:buClr>
                <a:schemeClr val="bg1"/>
              </a:buClr>
              <a:buSzPct val="100000"/>
              <a:buFont typeface="Arial" pitchFamily="34" charset="0"/>
              <a:buChar char="•"/>
            </a:pPr>
            <a:r>
              <a:rPr lang="ru-RU" altLang="ru-RU" sz="2800" b="1" dirty="0" smtClean="0">
                <a:latin typeface="Arial" pitchFamily="34" charset="0"/>
                <a:cs typeface="Arial" pitchFamily="34" charset="0"/>
              </a:rPr>
              <a:t>надеть  на   пострадавшего  противогаз  и  вынести  его  на  свежий  воздух;</a:t>
            </a:r>
          </a:p>
          <a:p>
            <a:pPr algn="just">
              <a:buClr>
                <a:schemeClr val="bg1"/>
              </a:buClr>
              <a:buSzPct val="100000"/>
              <a:buFont typeface="Arial" pitchFamily="34" charset="0"/>
              <a:buChar char="•"/>
            </a:pPr>
            <a:r>
              <a:rPr lang="ru-RU" altLang="ru-RU" sz="2800" b="1" dirty="0" smtClean="0">
                <a:latin typeface="Arial" pitchFamily="34" charset="0"/>
                <a:cs typeface="Arial" pitchFamily="34" charset="0"/>
              </a:rPr>
              <a:t> обеспечить  полный  покой  и  создать  тепло;</a:t>
            </a:r>
          </a:p>
          <a:p>
            <a:pPr algn="just">
              <a:buClr>
                <a:schemeClr val="bg1"/>
              </a:buClr>
              <a:buSzPct val="100000"/>
              <a:buFont typeface="Arial" pitchFamily="34" charset="0"/>
              <a:buChar char="•"/>
            </a:pPr>
            <a:r>
              <a:rPr lang="ru-RU" altLang="ru-RU" sz="2800" b="1" dirty="0" smtClean="0">
                <a:latin typeface="Arial" pitchFamily="34" charset="0"/>
                <a:cs typeface="Arial" pitchFamily="34" charset="0"/>
              </a:rPr>
              <a:t> расстегнуть  ворот, ослабить  поясной  ремень;</a:t>
            </a:r>
          </a:p>
          <a:p>
            <a:pPr algn="just">
              <a:buClr>
                <a:schemeClr val="bg1"/>
              </a:buClr>
              <a:buSzPct val="100000"/>
              <a:buFont typeface="Arial" pitchFamily="34" charset="0"/>
              <a:buChar char="•"/>
            </a:pPr>
            <a:r>
              <a:rPr lang="ru-RU" altLang="ru-RU" sz="2800" b="1" dirty="0" smtClean="0">
                <a:latin typeface="Arial" pitchFamily="34" charset="0"/>
                <a:cs typeface="Arial" pitchFamily="34" charset="0"/>
              </a:rPr>
              <a:t> при  возможности  снять  верхнюю  одежду, которая  может  быть  заражена  парами или частицами АХОВ или СДЯВ.</a:t>
            </a:r>
          </a:p>
          <a:p>
            <a:pPr algn="just"/>
            <a:endParaRPr lang="ru-RU" altLang="ru-RU" sz="2000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79690C-DA09-44C3-A4FB-1259626FD625}" type="slidenum">
              <a:rPr lang="ru-RU" altLang="zh-CN" smtClean="0"/>
              <a:pPr>
                <a:defRPr/>
              </a:pPr>
              <a:t>26</a:t>
            </a:fld>
            <a:endParaRPr lang="ru-RU" altLang="zh-CN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трелка вниз 16"/>
          <p:cNvSpPr/>
          <p:nvPr/>
        </p:nvSpPr>
        <p:spPr>
          <a:xfrm>
            <a:off x="1476375" y="1773238"/>
            <a:ext cx="431800" cy="865187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449580">
              <a:defRPr/>
            </a:pPr>
            <a:endParaRPr lang="ru-RU" altLang="x-none" noProof="1">
              <a:solidFill>
                <a:srgbClr val="000000"/>
              </a:solidFill>
            </a:endParaRPr>
          </a:p>
        </p:txBody>
      </p:sp>
      <p:sp>
        <p:nvSpPr>
          <p:cNvPr id="2" name="Стрелка вниз 16"/>
          <p:cNvSpPr/>
          <p:nvPr/>
        </p:nvSpPr>
        <p:spPr>
          <a:xfrm>
            <a:off x="6948488" y="1773238"/>
            <a:ext cx="431800" cy="865187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449580">
              <a:defRPr/>
            </a:pPr>
            <a:endParaRPr lang="ru-RU" altLang="x-none" noProof="1">
              <a:solidFill>
                <a:srgbClr val="0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750" y="2781300"/>
            <a:ext cx="2376488" cy="100806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chemeClr val="tx1"/>
                </a:solidFill>
              </a:rPr>
              <a:t>ОРГАНЫ ДЫХАНИЯ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48038" y="2781300"/>
            <a:ext cx="2376487" cy="100806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chemeClr val="tx1"/>
                </a:solidFill>
              </a:rPr>
              <a:t>КОЖНЫЕ ПОКРОВЫ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27763" y="2781300"/>
            <a:ext cx="2305050" cy="100806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700">
                <a:solidFill>
                  <a:schemeClr val="tx1"/>
                </a:solidFill>
              </a:rPr>
              <a:t>СЛИЗИСТЫЕ ОБОЛОЧКИ</a:t>
            </a:r>
          </a:p>
        </p:txBody>
      </p:sp>
      <p:sp>
        <p:nvSpPr>
          <p:cNvPr id="3" name="Стрелка вниз 16"/>
          <p:cNvSpPr/>
          <p:nvPr/>
        </p:nvSpPr>
        <p:spPr>
          <a:xfrm>
            <a:off x="5867400" y="4149725"/>
            <a:ext cx="431800" cy="865188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449580">
              <a:defRPr/>
            </a:pPr>
            <a:endParaRPr lang="ru-RU" altLang="x-none" noProof="1">
              <a:solidFill>
                <a:srgbClr val="000000"/>
              </a:solidFill>
            </a:endParaRPr>
          </a:p>
        </p:txBody>
      </p:sp>
      <p:sp>
        <p:nvSpPr>
          <p:cNvPr id="4" name="Стрелка вниз 16"/>
          <p:cNvSpPr/>
          <p:nvPr/>
        </p:nvSpPr>
        <p:spPr>
          <a:xfrm>
            <a:off x="2916238" y="4005263"/>
            <a:ext cx="431800" cy="865187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449580">
              <a:defRPr/>
            </a:pPr>
            <a:endParaRPr lang="ru-RU" altLang="x-none" noProof="1">
              <a:solidFill>
                <a:srgbClr val="00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835150" y="5157788"/>
            <a:ext cx="2520950" cy="12239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chemeClr val="tx1"/>
                </a:solidFill>
              </a:rPr>
              <a:t>С ПИЩЕЙ И ВОДОЙ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8313" y="404813"/>
            <a:ext cx="8207375" cy="122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>
                <a:solidFill>
                  <a:schemeClr val="tx1"/>
                </a:solidFill>
              </a:rPr>
              <a:t>ПУТИ ПРОНИКНОВЕНИЯ АХОВ В ОРГАНИЗМ ЧЕЛОВЕКА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3800" y="5157788"/>
            <a:ext cx="2376488" cy="12239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chemeClr val="tx1"/>
                </a:solidFill>
              </a:rPr>
              <a:t>РАНЫ НА ТЕЛЕ</a:t>
            </a:r>
          </a:p>
        </p:txBody>
      </p:sp>
      <p:sp>
        <p:nvSpPr>
          <p:cNvPr id="7" name="Стрелка вниз 16"/>
          <p:cNvSpPr/>
          <p:nvPr/>
        </p:nvSpPr>
        <p:spPr>
          <a:xfrm>
            <a:off x="4284663" y="1773238"/>
            <a:ext cx="431800" cy="865187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449580">
              <a:defRPr/>
            </a:pPr>
            <a:endParaRPr lang="ru-RU" altLang="x-none" noProof="1">
              <a:solidFill>
                <a:srgbClr val="000000"/>
              </a:solidFill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CDCC5939-F88A-4541-9AB6-E0923D5F54BB}" type="slidenum">
              <a:rPr lang="en-GB" altLang="en-US" smtClean="0"/>
              <a:pPr>
                <a:defRPr/>
              </a:pPr>
              <a:t>27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2" descr="http://poshteh.ru/wp-content/uploads/2012/04/3d4488fc-d7e1-11de-b2ff-001cc01142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412875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63" name="TextBox 8"/>
          <p:cNvSpPr txBox="1">
            <a:spLocks noChangeArrowheads="1"/>
          </p:cNvSpPr>
          <p:nvPr/>
        </p:nvSpPr>
        <p:spPr bwMode="auto">
          <a:xfrm>
            <a:off x="0" y="0"/>
            <a:ext cx="9144000" cy="100806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 err="1">
                <a:solidFill>
                  <a:srgbClr val="FF0000"/>
                </a:solidFill>
                <a:latin typeface="Arial" pitchFamily="34" charset="0"/>
              </a:rPr>
              <a:t>Средства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Arial" pitchFamily="34" charset="0"/>
              </a:rPr>
              <a:t>индивидуальной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Arial" pitchFamily="34" charset="0"/>
              </a:rPr>
              <a:t>защиты</a:t>
            </a:r>
            <a:endParaRPr lang="en-US" sz="3200" dirty="0">
              <a:solidFill>
                <a:srgbClr val="FF0000"/>
              </a:solidFill>
              <a:latin typeface="Arial" pitchFamily="34" charset="0"/>
            </a:endParaRPr>
          </a:p>
          <a:p>
            <a:pPr algn="ctr">
              <a:defRPr/>
            </a:pPr>
            <a:r>
              <a:rPr lang="en-US" sz="3200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Arial" pitchFamily="34" charset="0"/>
              </a:rPr>
              <a:t>органов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Arial" pitchFamily="34" charset="0"/>
              </a:rPr>
              <a:t>дыхания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Arial" pitchFamily="34" charset="0"/>
              </a:rPr>
              <a:t>от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</a:rPr>
              <a:t> АХОВ</a:t>
            </a:r>
            <a:endParaRPr lang="en-US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00338" y="1196975"/>
            <a:ext cx="6443662" cy="2303463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3600" dirty="0" err="1">
                <a:solidFill>
                  <a:schemeClr val="bg1"/>
                </a:solidFill>
                <a:latin typeface="Arial" pitchFamily="34" charset="0"/>
              </a:rPr>
              <a:t>Фильтрующий</a:t>
            </a:r>
            <a:r>
              <a:rPr lang="en-US" sz="3600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3600" dirty="0" err="1">
                <a:solidFill>
                  <a:schemeClr val="bg1"/>
                </a:solidFill>
                <a:latin typeface="Arial" pitchFamily="34" charset="0"/>
              </a:rPr>
              <a:t>противогаз</a:t>
            </a:r>
            <a:endParaRPr lang="en-US" sz="3600" dirty="0">
              <a:solidFill>
                <a:schemeClr val="bg1"/>
              </a:solidFill>
              <a:latin typeface="Arial" pitchFamily="34" charset="0"/>
            </a:endParaRPr>
          </a:p>
          <a:p>
            <a:pPr>
              <a:defRPr/>
            </a:pPr>
            <a:r>
              <a:rPr lang="en-US" sz="3600" dirty="0">
                <a:solidFill>
                  <a:schemeClr val="bg1"/>
                </a:solidFill>
                <a:latin typeface="Arial" pitchFamily="34" charset="0"/>
              </a:rPr>
              <a:t>( с </a:t>
            </a:r>
            <a:r>
              <a:rPr lang="en-US" sz="3600" dirty="0" err="1">
                <a:solidFill>
                  <a:schemeClr val="bg1"/>
                </a:solidFill>
                <a:latin typeface="Arial" pitchFamily="34" charset="0"/>
              </a:rPr>
              <a:t>противогазовой</a:t>
            </a:r>
            <a:r>
              <a:rPr lang="en-US" sz="3600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3600" dirty="0" err="1">
                <a:solidFill>
                  <a:schemeClr val="bg1"/>
                </a:solidFill>
                <a:latin typeface="Arial" pitchFamily="34" charset="0"/>
              </a:rPr>
              <a:t>коробкой</a:t>
            </a:r>
            <a:r>
              <a:rPr lang="en-US" sz="3600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3600" dirty="0" err="1">
                <a:solidFill>
                  <a:schemeClr val="bg1"/>
                </a:solidFill>
                <a:latin typeface="Arial" pitchFamily="34" charset="0"/>
              </a:rPr>
              <a:t>для</a:t>
            </a:r>
            <a:r>
              <a:rPr lang="en-US" sz="3600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3600" dirty="0" err="1">
                <a:solidFill>
                  <a:schemeClr val="bg1"/>
                </a:solidFill>
                <a:latin typeface="Arial" pitchFamily="34" charset="0"/>
              </a:rPr>
              <a:t>защиты</a:t>
            </a:r>
            <a:r>
              <a:rPr lang="en-US" sz="3600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3600" dirty="0" err="1">
                <a:solidFill>
                  <a:schemeClr val="bg1"/>
                </a:solidFill>
                <a:latin typeface="Arial" pitchFamily="34" charset="0"/>
              </a:rPr>
              <a:t>от</a:t>
            </a:r>
            <a:r>
              <a:rPr lang="en-US" sz="3600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3600" dirty="0" err="1">
                <a:solidFill>
                  <a:schemeClr val="bg1"/>
                </a:solidFill>
                <a:latin typeface="Arial" pitchFamily="34" charset="0"/>
              </a:rPr>
              <a:t>аммиака</a:t>
            </a:r>
            <a:r>
              <a:rPr lang="en-US" sz="3600" dirty="0">
                <a:solidFill>
                  <a:schemeClr val="bg1"/>
                </a:solidFill>
                <a:latin typeface="Arial" pitchFamily="34" charset="0"/>
              </a:rPr>
              <a:t> и </a:t>
            </a:r>
            <a:r>
              <a:rPr lang="en-US" sz="3600" dirty="0" err="1">
                <a:solidFill>
                  <a:schemeClr val="bg1"/>
                </a:solidFill>
                <a:latin typeface="Arial" pitchFamily="34" charset="0"/>
              </a:rPr>
              <a:t>гептила</a:t>
            </a:r>
            <a:r>
              <a:rPr lang="en-US" sz="3600" dirty="0">
                <a:solidFill>
                  <a:schemeClr val="bg1"/>
                </a:solidFill>
                <a:latin typeface="Arial" pitchFamily="34" charset="0"/>
              </a:rPr>
              <a:t> ДПГ-3)</a:t>
            </a:r>
            <a:endParaRPr lang="en-US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27313" y="4652963"/>
            <a:ext cx="5929312" cy="1643062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3600">
                <a:solidFill>
                  <a:schemeClr val="bg1"/>
                </a:solidFill>
                <a:latin typeface="Arial" pitchFamily="34" charset="0"/>
              </a:rPr>
              <a:t>Ватно-марлевая повязка</a:t>
            </a:r>
            <a:endParaRPr lang="en-US" sz="36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8006" name="Picture 6" descr="http://www.balama.ru/vatno-marlevaya-povyazk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868863"/>
            <a:ext cx="1295400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007" name="Text Box 11"/>
          <p:cNvSpPr txBox="1">
            <a:spLocks noChangeArrowheads="1"/>
          </p:cNvSpPr>
          <p:nvPr/>
        </p:nvSpPr>
        <p:spPr bwMode="auto">
          <a:xfrm>
            <a:off x="1908175" y="2060575"/>
            <a:ext cx="143986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" pitchFamily="34" charset="0"/>
              </a:rPr>
              <a:t>ГП-7</a:t>
            </a:r>
          </a:p>
        </p:txBody>
      </p:sp>
      <p:sp>
        <p:nvSpPr>
          <p:cNvPr id="139272" name="Замещающий номер слайда 1"/>
          <p:cNvSpPr>
            <a:spLocks noGrp="1" noChangeArrowheads="1"/>
          </p:cNvSpPr>
          <p:nvPr>
            <p:ph type="sldNum" sz="quarter" idx="10"/>
          </p:nvPr>
        </p:nvSpPr>
        <p:spPr>
          <a:ln>
            <a:headEnd/>
            <a:tailEnd/>
          </a:ln>
        </p:spPr>
        <p:txBody>
          <a:bodyPr/>
          <a:lstStyle/>
          <a:p>
            <a:pPr>
              <a:buClrTx/>
              <a:defRPr/>
            </a:pPr>
            <a:fld id="{A146636A-D3B5-4202-9DDA-0596DB1AF568}" type="slidenum">
              <a:rPr lang="en-GB" altLang="en-US" smtClean="0"/>
              <a:pPr>
                <a:buClrTx/>
                <a:defRPr/>
              </a:pPr>
              <a:t>28</a:t>
            </a:fld>
            <a:endParaRPr lang="en-GB" altLang="en-US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565400"/>
            <a:ext cx="8642350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27" name="Picture 2" descr="http://poshteh.ru/wp-content/uploads/2012/04/3d4488fc-d7e1-11de-b2ff-001cc011426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88913"/>
            <a:ext cx="2232025" cy="22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28" name="Picture 6" descr="http://www.balama.ru/vatno-marlevaya-povyazk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188913"/>
            <a:ext cx="194468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627784" y="332656"/>
            <a:ext cx="4175795" cy="1511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ЗАЩИТА ОТ АХОВ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29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49250"/>
            <a:ext cx="8226425" cy="1433513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05476" name="Picture 5" descr="H5eYhTR3D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213" y="0"/>
            <a:ext cx="10009188" cy="694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7" name="Прямоугольник 4"/>
          <p:cNvSpPr>
            <a:spLocks noChangeArrowheads="1"/>
          </p:cNvSpPr>
          <p:nvPr/>
        </p:nvSpPr>
        <p:spPr bwMode="auto">
          <a:xfrm>
            <a:off x="323850" y="0"/>
            <a:ext cx="8820150" cy="369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363538" defTabSz="447675"/>
            <a:r>
              <a:rPr lang="ru-RU" b="1" dirty="0">
                <a:solidFill>
                  <a:schemeClr val="tx1"/>
                </a:solidFill>
                <a:latin typeface="Arial" pitchFamily="34" charset="0"/>
              </a:rPr>
              <a:t>ЧС ТЕХНОГЕННОГО ХАРАКТЕРА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</a:rPr>
              <a:t>– 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</a:rPr>
              <a:t>состояние, при котором в результате возникновения источника техногенной ЧС на объекте, определенной территории или акватории нарушаются нормальные условия жизни и деятельности людей, возникает угроза их жизни и здоровью, наносится ущерб имуществу населения, народному хозяйству и окружающей природной среде</a:t>
            </a:r>
            <a:r>
              <a:rPr lang="en-US" b="1" dirty="0">
                <a:solidFill>
                  <a:schemeClr val="tx1"/>
                </a:solidFill>
                <a:latin typeface="Arial" pitchFamily="34" charset="0"/>
              </a:rPr>
              <a:t>   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</a:rPr>
              <a:t>          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DE36092-2C04-468B-8831-24B008275DA4}" type="slidenum">
              <a:rPr lang="en-GB" altLang="en-US" smtClean="0"/>
              <a:pPr>
                <a:defRPr/>
              </a:pPr>
              <a:t>3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ChangeArrowheads="1"/>
          </p:cNvSpPr>
          <p:nvPr/>
        </p:nvSpPr>
        <p:spPr>
          <a:xfrm>
            <a:off x="684213" y="404813"/>
            <a:ext cx="7704137" cy="6221412"/>
          </a:xfrm>
          <a:prstGeom prst="rect">
            <a:avLst/>
          </a:prstGeom>
          <a:solidFill>
            <a:srgbClr val="85FFE0"/>
          </a:solidFill>
          <a:ln w="76200">
            <a:solidFill>
              <a:srgbClr val="FFFF00"/>
            </a:solidFill>
          </a:ln>
        </p:spPr>
        <p:txBody>
          <a:bodyPr/>
          <a:lstStyle/>
          <a:p>
            <a:pPr algn="ctr">
              <a:defRPr/>
            </a:pPr>
            <a:r>
              <a:rPr lang="ru-RU" altLang="ru-RU" sz="40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   </a:t>
            </a:r>
            <a:r>
              <a:rPr lang="ru-RU" altLang="ru-RU" sz="40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при защите от </a:t>
            </a:r>
            <a:r>
              <a:rPr lang="ru-RU" altLang="ru-RU" sz="40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хлора</a:t>
            </a:r>
            <a:r>
              <a:rPr lang="ru-RU" altLang="ru-RU" sz="4000" dirty="0">
                <a:latin typeface="+mj-lt"/>
                <a:ea typeface="+mj-ea"/>
                <a:cs typeface="+mj-cs"/>
              </a:rPr>
              <a:t> </a:t>
            </a:r>
            <a:br>
              <a:rPr lang="ru-RU" altLang="ru-RU" sz="4000" dirty="0">
                <a:latin typeface="+mj-lt"/>
                <a:ea typeface="+mj-ea"/>
                <a:cs typeface="+mj-cs"/>
              </a:rPr>
            </a:br>
            <a:endParaRPr lang="ru-RU" altLang="ru-RU" sz="4000" dirty="0"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ru-RU" altLang="ru-RU" sz="2400" b="1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2 - 5 % раствор питьевой соды</a:t>
            </a:r>
            <a:r>
              <a:rPr lang="ru-RU" altLang="ru-RU" sz="4000" dirty="0">
                <a:latin typeface="+mj-lt"/>
                <a:ea typeface="+mj-ea"/>
                <a:cs typeface="+mj-cs"/>
              </a:rPr>
              <a:t/>
            </a:r>
            <a:br>
              <a:rPr lang="ru-RU" altLang="ru-RU" sz="4000" dirty="0">
                <a:latin typeface="+mj-lt"/>
                <a:ea typeface="+mj-ea"/>
                <a:cs typeface="+mj-cs"/>
              </a:rPr>
            </a:br>
            <a:r>
              <a:rPr lang="ru-RU" altLang="ru-RU" sz="4000" dirty="0">
                <a:latin typeface="+mj-lt"/>
                <a:ea typeface="+mj-ea"/>
                <a:cs typeface="+mj-cs"/>
              </a:rPr>
              <a:t/>
            </a:r>
            <a:br>
              <a:rPr lang="ru-RU" altLang="ru-RU" sz="4000" dirty="0">
                <a:latin typeface="+mj-lt"/>
                <a:ea typeface="+mj-ea"/>
                <a:cs typeface="+mj-cs"/>
              </a:rPr>
            </a:br>
            <a:r>
              <a:rPr lang="ru-RU" altLang="ru-RU" sz="40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altLang="ru-RU" sz="40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</a:br>
            <a:r>
              <a:rPr lang="ru-RU" altLang="ru-RU" sz="2400" b="1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2 - 5 % раствор лимонной кислоты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620688"/>
            <a:ext cx="5400600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ХЛОР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2276872"/>
            <a:ext cx="5400600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АММИАК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3933056"/>
            <a:ext cx="5544616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НИТРИЛ АКРИЛОВОЙ КИСЛОТЫ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63713" y="4508500"/>
            <a:ext cx="5616575" cy="576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alt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alt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alt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alt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2 % раствор питьевой соды </a:t>
            </a:r>
          </a:p>
          <a:p>
            <a:pPr algn="ctr">
              <a:defRPr/>
            </a:pPr>
            <a:r>
              <a:rPr lang="ru-RU" alt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 нейтрализации местности используют 10% водный </a:t>
            </a:r>
          </a:p>
          <a:p>
            <a:pPr algn="ctr">
              <a:defRPr/>
            </a:pPr>
            <a:r>
              <a:rPr lang="ru-RU" alt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раствор щелочи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30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 noChangeArrowheads="1"/>
          </p:cNvSpPr>
          <p:nvPr/>
        </p:nvSpPr>
        <p:spPr>
          <a:xfrm>
            <a:off x="755576" y="404664"/>
            <a:ext cx="7704137" cy="6221412"/>
          </a:xfrm>
          <a:prstGeom prst="rect">
            <a:avLst/>
          </a:prstGeom>
          <a:solidFill>
            <a:srgbClr val="85FFE0"/>
          </a:solidFill>
          <a:ln w="76200">
            <a:solidFill>
              <a:srgbClr val="FFFF00"/>
            </a:solidFill>
          </a:ln>
        </p:spPr>
        <p:txBody>
          <a:bodyPr/>
          <a:lstStyle/>
          <a:p>
            <a:pPr>
              <a:buFontTx/>
              <a:buNone/>
            </a:pPr>
            <a:endParaRPr lang="ru-RU" sz="4000" b="1" i="1" dirty="0" smtClean="0"/>
          </a:p>
          <a:p>
            <a:pPr>
              <a:buFontTx/>
              <a:buNone/>
            </a:pPr>
            <a:endParaRPr lang="ru-RU" sz="4000" b="1" i="1" dirty="0"/>
          </a:p>
          <a:p>
            <a:pPr>
              <a:buFontTx/>
              <a:buNone/>
            </a:pPr>
            <a:endParaRPr lang="ru-RU" sz="4000" b="1" i="1" dirty="0" smtClean="0"/>
          </a:p>
          <a:p>
            <a:pPr algn="ctr">
              <a:buFontTx/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FontTx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30% раствор марганцовки </a:t>
            </a:r>
          </a:p>
          <a:p>
            <a:pPr algn="ctr">
              <a:buFontTx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греть при 60 градусах</a:t>
            </a:r>
          </a:p>
          <a:p>
            <a:pPr algn="ctr">
              <a:buFontTx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 течении 15 минут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1556792"/>
            <a:ext cx="5400600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ГЕПТИЛ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31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4" descr="https://ds04.infourok.ru/uploads/ex/0b2d/0011f904-51c51aed/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60350"/>
            <a:ext cx="8713787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32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defRPr/>
            </a:pPr>
            <a:r>
              <a:rPr lang="ru-RU" sz="54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Изготовление ВМП</a:t>
            </a:r>
            <a:r>
              <a:rPr lang="ru-RU" sz="4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i="1" smtClean="0">
                <a:solidFill>
                  <a:srgbClr val="0000FF"/>
                </a:solidFill>
              </a:rPr>
              <a:t> 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14339" name="Номер слайда 1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fld id="{8E41C55F-F5EC-40F9-AA76-152B6150F08E}" type="slidenum">
              <a:rPr lang="en-US" altLang="en-US">
                <a:latin typeface="Arial" charset="0"/>
              </a:rPr>
              <a:pPr>
                <a:buFont typeface="Arial" charset="0"/>
                <a:buNone/>
              </a:pPr>
              <a:t>33</a:t>
            </a:fld>
            <a:endParaRPr lang="en-US" altLang="en-US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http://lib.znate.ru/pars_docs/refs/196/195817/195817_html_m63ce6b7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644900"/>
            <a:ext cx="8353425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8" descr="http://ru.ukrvata.ua/tl_files/UV_News/0911/02_pov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88913"/>
            <a:ext cx="8353425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Стрелка вниз 5"/>
          <p:cNvSpPr>
            <a:spLocks noChangeArrowheads="1"/>
          </p:cNvSpPr>
          <p:nvPr/>
        </p:nvSpPr>
        <p:spPr bwMode="auto">
          <a:xfrm>
            <a:off x="4140200" y="2997200"/>
            <a:ext cx="484188" cy="977900"/>
          </a:xfrm>
          <a:prstGeom prst="downArrow">
            <a:avLst>
              <a:gd name="adj1" fmla="val 50000"/>
              <a:gd name="adj2" fmla="val 49996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34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http://lib.znate.ru/pars_docs/refs/196/195817/195817_html_m1994c5c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333375"/>
            <a:ext cx="763270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2" descr="http://pandia.ru/text/78/199/images/image004_1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9138" y="3716338"/>
            <a:ext cx="7669212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Стрелка вниз 3"/>
          <p:cNvSpPr>
            <a:spLocks noChangeArrowheads="1"/>
          </p:cNvSpPr>
          <p:nvPr/>
        </p:nvSpPr>
        <p:spPr bwMode="auto">
          <a:xfrm>
            <a:off x="4284663" y="2997200"/>
            <a:ext cx="484187" cy="977900"/>
          </a:xfrm>
          <a:prstGeom prst="downArrow">
            <a:avLst>
              <a:gd name="adj1" fmla="val 50000"/>
              <a:gd name="adj2" fmla="val 49996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cs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35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lib.znate.ru/pars_docs/refs/196/195817/195817_html_m357dc4a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76250"/>
            <a:ext cx="8424862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 descr="http://www.studfiles.ru/html/2706/433/html_5rGplFoc7w.AWOi/htmlconvd-Fd3nmk_html_1a128e6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429000"/>
            <a:ext cx="8280400" cy="314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Стрелка вниз 3"/>
          <p:cNvSpPr>
            <a:spLocks noChangeArrowheads="1"/>
          </p:cNvSpPr>
          <p:nvPr/>
        </p:nvSpPr>
        <p:spPr bwMode="auto">
          <a:xfrm>
            <a:off x="4500563" y="2636838"/>
            <a:ext cx="484187" cy="977900"/>
          </a:xfrm>
          <a:prstGeom prst="downArrow">
            <a:avLst>
              <a:gd name="adj1" fmla="val 50000"/>
              <a:gd name="adj2" fmla="val 49996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cs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36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омер слайда 2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fld id="{8E65EE70-7B1B-438C-85CD-8B932C0064A5}" type="slidenum">
              <a:rPr lang="en-US" altLang="en-US">
                <a:latin typeface="Arial" charset="0"/>
              </a:rPr>
              <a:pPr>
                <a:buFont typeface="Arial" charset="0"/>
                <a:buNone/>
              </a:pPr>
              <a:t>37</a:t>
            </a:fld>
            <a:endParaRPr lang="en-US" altLang="en-US">
              <a:latin typeface="Arial" charset="0"/>
              <a:cs typeface="Arial" charset="0"/>
            </a:endParaRP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ru-RU" altLang="zh-CN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altLang="zh-CN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altLang="zh-CN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altLang="zh-CN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altLang="zh-CN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altLang="zh-CN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altLang="zh-CN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altLang="zh-CN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altLang="zh-CN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altLang="zh-CN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altLang="zh-CN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altLang="zh-CN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altLang="zh-CN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altLang="zh-CN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altLang="zh-CN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altLang="zh-CN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altLang="zh-CN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altLang="zh-CN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altLang="zh-CN" sz="24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67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0" y="188913"/>
            <a:ext cx="9144000" cy="68580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  <a:cs typeface="Arial" charset="0"/>
              </a:rPr>
              <a:t>Первая помощь при отравлении АХОВ </a:t>
            </a:r>
            <a:r>
              <a:rPr lang="ru-RU" b="1" smtClean="0">
                <a:solidFill>
                  <a:srgbClr val="0000FF"/>
                </a:solidFill>
                <a:cs typeface="Arial" charset="0"/>
              </a:rPr>
              <a:t>складывается  из  двух  частей</a:t>
            </a:r>
          </a:p>
          <a:p>
            <a:r>
              <a:rPr lang="ru-RU" b="1" smtClean="0">
                <a:solidFill>
                  <a:srgbClr val="FF0000"/>
                </a:solidFill>
                <a:cs typeface="Arial" charset="0"/>
              </a:rPr>
              <a:t>Обязательная</a:t>
            </a:r>
          </a:p>
          <a:p>
            <a:pPr algn="l">
              <a:buFont typeface="Wingdings" pitchFamily="2" charset="2"/>
              <a:buChar char="Ø"/>
            </a:pPr>
            <a:r>
              <a:rPr lang="ru-RU" b="1" smtClean="0">
                <a:solidFill>
                  <a:srgbClr val="003300"/>
                </a:solidFill>
                <a:cs typeface="Arial" charset="0"/>
              </a:rPr>
              <a:t> Надеть  на   пострадавшего  противогаз</a:t>
            </a:r>
          </a:p>
          <a:p>
            <a:pPr algn="l">
              <a:buFont typeface="Wingdings" pitchFamily="2" charset="2"/>
              <a:buChar char="Ø"/>
            </a:pPr>
            <a:r>
              <a:rPr lang="ru-RU" b="1" smtClean="0">
                <a:solidFill>
                  <a:srgbClr val="003300"/>
                </a:solidFill>
                <a:cs typeface="Arial" charset="0"/>
              </a:rPr>
              <a:t> Вынести на  свежий  воздух</a:t>
            </a:r>
          </a:p>
          <a:p>
            <a:pPr algn="l">
              <a:buFont typeface="Wingdings" pitchFamily="2" charset="2"/>
              <a:buChar char="Ø"/>
            </a:pPr>
            <a:r>
              <a:rPr lang="ru-RU" b="1" smtClean="0">
                <a:solidFill>
                  <a:srgbClr val="003300"/>
                </a:solidFill>
                <a:cs typeface="Arial" charset="0"/>
              </a:rPr>
              <a:t> Снять  верхнюю  одежду, зараженную       парами АХОВ</a:t>
            </a:r>
          </a:p>
          <a:p>
            <a:pPr algn="l">
              <a:buFont typeface="Wingdings" pitchFamily="2" charset="2"/>
              <a:buChar char="Ø"/>
            </a:pPr>
            <a:r>
              <a:rPr lang="ru-RU" b="1" smtClean="0">
                <a:solidFill>
                  <a:srgbClr val="003300"/>
                </a:solidFill>
                <a:cs typeface="Arial" charset="0"/>
              </a:rPr>
              <a:t> Расстегнуть  ворот, ослабить  поясной  ремень</a:t>
            </a:r>
          </a:p>
          <a:p>
            <a:pPr algn="l">
              <a:buFont typeface="Wingdings" pitchFamily="2" charset="2"/>
              <a:buChar char="Ø"/>
            </a:pPr>
            <a:r>
              <a:rPr lang="ru-RU" b="1" smtClean="0">
                <a:solidFill>
                  <a:srgbClr val="003300"/>
                </a:solidFill>
                <a:cs typeface="Arial" charset="0"/>
              </a:rPr>
              <a:t> Согреть пострадавшего</a:t>
            </a:r>
          </a:p>
          <a:p>
            <a:pPr algn="l">
              <a:buFont typeface="Wingdings" pitchFamily="2" charset="2"/>
              <a:buChar char="Ø"/>
            </a:pPr>
            <a:r>
              <a:rPr lang="ru-RU" b="1" smtClean="0">
                <a:solidFill>
                  <a:srgbClr val="003300"/>
                </a:solidFill>
                <a:cs typeface="Arial" charset="0"/>
              </a:rPr>
              <a:t> Обеспечить  полный  покой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DE36092-2C04-468B-8831-24B008275DA4}" type="slidenum">
              <a:rPr lang="en-GB" altLang="en-US" smtClean="0"/>
              <a:pPr>
                <a:defRPr/>
              </a:pPr>
              <a:t>38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Рисунок 1" descr="http://www.infovoronezh.ru/images/News/88107728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4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Прямоугольник 1"/>
          <p:cNvSpPr>
            <a:spLocks noChangeArrowheads="1"/>
          </p:cNvSpPr>
          <p:nvPr/>
        </p:nvSpPr>
        <p:spPr bwMode="auto">
          <a:xfrm>
            <a:off x="323850" y="115888"/>
            <a:ext cx="8640763" cy="7269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93000"/>
              </a:lnSpc>
              <a:buClr>
                <a:srgbClr val="FFFFFF"/>
              </a:buClr>
              <a:buSzPct val="100000"/>
              <a:buFont typeface="Arial" pitchFamily="34" charset="0"/>
              <a:buNone/>
            </a:pPr>
            <a:r>
              <a:rPr lang="ru-RU" altLang="ru-RU" sz="3200" b="1" dirty="0">
                <a:solidFill>
                  <a:srgbClr val="FFFF00"/>
                </a:solidFill>
                <a:latin typeface="Arial" pitchFamily="34" charset="0"/>
              </a:rPr>
              <a:t>Среднемесячные значения </a:t>
            </a:r>
          </a:p>
          <a:p>
            <a:pPr algn="ctr" eaLnBrk="1" hangingPunct="1">
              <a:lnSpc>
                <a:spcPct val="93000"/>
              </a:lnSpc>
              <a:buClr>
                <a:srgbClr val="FFFFFF"/>
              </a:buClr>
              <a:buSzPct val="100000"/>
              <a:buFont typeface="Arial" pitchFamily="34" charset="0"/>
              <a:buNone/>
            </a:pPr>
            <a:r>
              <a:rPr lang="ru-RU" altLang="ru-RU" sz="3200" b="1" dirty="0">
                <a:solidFill>
                  <a:srgbClr val="FFFF00"/>
                </a:solidFill>
                <a:latin typeface="Arial" pitchFamily="34" charset="0"/>
              </a:rPr>
              <a:t>дорожно-транспортных происшествий </a:t>
            </a:r>
          </a:p>
          <a:p>
            <a:pPr algn="ctr" eaLnBrk="1" hangingPunct="1">
              <a:lnSpc>
                <a:spcPct val="93000"/>
              </a:lnSpc>
              <a:buClr>
                <a:srgbClr val="FFFFFF"/>
              </a:buClr>
              <a:buSzPct val="100000"/>
              <a:buFont typeface="Arial" pitchFamily="34" charset="0"/>
              <a:buNone/>
            </a:pPr>
            <a:r>
              <a:rPr lang="ru-RU" altLang="ru-RU" sz="3200" b="1" dirty="0">
                <a:solidFill>
                  <a:srgbClr val="FFFF00"/>
                </a:solidFill>
                <a:latin typeface="Arial" pitchFamily="34" charset="0"/>
              </a:rPr>
              <a:t>на территории города Воронежа:</a:t>
            </a:r>
          </a:p>
          <a:p>
            <a:pPr algn="ctr" eaLnBrk="1" hangingPunct="1">
              <a:lnSpc>
                <a:spcPct val="93000"/>
              </a:lnSpc>
              <a:buClr>
                <a:srgbClr val="FFFFFF"/>
              </a:buClr>
              <a:buSzPct val="100000"/>
              <a:buFont typeface="Arial" pitchFamily="34" charset="0"/>
              <a:buNone/>
            </a:pPr>
            <a:endParaRPr lang="ru-RU" altLang="ru-RU" sz="3200" dirty="0">
              <a:latin typeface="Arial" pitchFamily="34" charset="0"/>
            </a:endParaRPr>
          </a:p>
          <a:p>
            <a:pPr eaLnBrk="1" hangingPunct="1">
              <a:buClr>
                <a:srgbClr val="FFFFFF"/>
              </a:buClr>
              <a:buSzPct val="100000"/>
              <a:buFontTx/>
              <a:buChar char="-"/>
            </a:pPr>
            <a:r>
              <a:rPr lang="ru-RU" altLang="ru-RU" b="1" dirty="0" smtClean="0">
                <a:latin typeface="Arial" pitchFamily="34" charset="0"/>
                <a:cs typeface="Arial" pitchFamily="34" charset="0"/>
              </a:rPr>
              <a:t>среднее 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количество ДТП – 121</a:t>
            </a:r>
            <a:r>
              <a:rPr lang="ru-RU" altLang="ru-RU" b="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eaLnBrk="1" hangingPunct="1">
              <a:buClr>
                <a:srgbClr val="FFFFFF"/>
              </a:buClr>
              <a:buSzPct val="100000"/>
            </a:pP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rgbClr val="FFFFFF"/>
              </a:buClr>
              <a:buSzPct val="100000"/>
              <a:buFontTx/>
              <a:buChar char="-"/>
            </a:pPr>
            <a:r>
              <a:rPr lang="ru-RU" altLang="ru-RU" b="1" dirty="0" smtClean="0">
                <a:latin typeface="Arial" pitchFamily="34" charset="0"/>
                <a:cs typeface="Arial" pitchFamily="34" charset="0"/>
              </a:rPr>
              <a:t>среднее 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количество погибших  – 7</a:t>
            </a:r>
            <a:r>
              <a:rPr lang="ru-RU" altLang="ru-RU" b="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eaLnBrk="1" hangingPunct="1">
              <a:buClr>
                <a:srgbClr val="FFFFFF"/>
              </a:buClr>
              <a:buSzPct val="100000"/>
            </a:pP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rgbClr val="FFFFFF"/>
              </a:buClr>
              <a:buSzPct val="100000"/>
              <a:buFont typeface="Wingdings" pitchFamily="2" charset="2"/>
              <a:buNone/>
            </a:pPr>
            <a:r>
              <a:rPr lang="ru-RU" altLang="ru-RU" b="1" dirty="0">
                <a:latin typeface="Arial" pitchFamily="34" charset="0"/>
                <a:cs typeface="Arial" pitchFamily="34" charset="0"/>
              </a:rPr>
              <a:t>- среднее количество пораженных  – 148.</a:t>
            </a:r>
          </a:p>
          <a:p>
            <a:pPr eaLnBrk="1" hangingPunct="1">
              <a:lnSpc>
                <a:spcPct val="93000"/>
              </a:lnSpc>
              <a:buClr>
                <a:srgbClr val="FFFFFF"/>
              </a:buClr>
              <a:buSzPct val="100000"/>
              <a:buFont typeface="Wingdings" pitchFamily="2" charset="2"/>
              <a:buNone/>
            </a:pPr>
            <a:endParaRPr lang="ru-RU" altLang="ru-RU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lnSpc>
                <a:spcPct val="93000"/>
              </a:lnSpc>
              <a:buClr>
                <a:srgbClr val="FFFFFF"/>
              </a:buClr>
              <a:buSzPct val="100000"/>
              <a:buFont typeface="Wingdings" pitchFamily="2" charset="2"/>
              <a:buNone/>
            </a:pPr>
            <a:r>
              <a:rPr lang="ru-RU" altLang="ru-RU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Основные поражающие факторы ДТП:</a:t>
            </a:r>
          </a:p>
          <a:p>
            <a:pPr>
              <a:spcBef>
                <a:spcPts val="800"/>
              </a:spcBef>
              <a:buClr>
                <a:srgbClr val="00CCFF"/>
              </a:buClr>
              <a:buSzPct val="65000"/>
            </a:pPr>
            <a:r>
              <a:rPr lang="ru-RU" altLang="ru-RU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- п</a:t>
            </a:r>
            <a:r>
              <a:rPr lang="ru-RU" altLang="ru-RU" b="1" dirty="0" smtClean="0">
                <a:latin typeface="Arial" pitchFamily="34" charset="0"/>
                <a:cs typeface="Arial" pitchFamily="34" charset="0"/>
              </a:rPr>
              <a:t>ричинение 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ущерба здоровью человека</a:t>
            </a:r>
            <a:r>
              <a:rPr lang="ru-RU" altLang="ru-RU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800"/>
              </a:spcBef>
              <a:buClr>
                <a:srgbClr val="00CCFF"/>
              </a:buClr>
              <a:buSzPct val="65000"/>
              <a:buFontTx/>
              <a:buChar char="-"/>
            </a:pP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800"/>
              </a:spcBef>
              <a:buClr>
                <a:srgbClr val="00CCFF"/>
              </a:buClr>
              <a:buSzPct val="65000"/>
              <a:buFont typeface="Wingdings" pitchFamily="2" charset="2"/>
              <a:buNone/>
            </a:pPr>
            <a:r>
              <a:rPr lang="ru-RU" altLang="ru-RU" b="1" i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altLang="ru-RU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пот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еря жизни пострадавшего.</a:t>
            </a:r>
          </a:p>
          <a:p>
            <a:pPr algn="ctr" eaLnBrk="1" hangingPunct="1">
              <a:lnSpc>
                <a:spcPct val="93000"/>
              </a:lnSpc>
              <a:buClr>
                <a:srgbClr val="FFFFFF"/>
              </a:buClr>
              <a:buSzPct val="100000"/>
              <a:buFont typeface="Wingdings" pitchFamily="2" charset="2"/>
              <a:buNone/>
            </a:pPr>
            <a:r>
              <a:rPr lang="ru-RU" altLang="ru-RU" sz="3600" dirty="0">
                <a:solidFill>
                  <a:srgbClr val="FFFF00"/>
                </a:solidFill>
                <a:cs typeface="Arial" pitchFamily="34" charset="0"/>
              </a:rPr>
              <a:t/>
            </a:r>
            <a:br>
              <a:rPr lang="ru-RU" altLang="ru-RU" sz="3600" dirty="0">
                <a:solidFill>
                  <a:srgbClr val="FFFF00"/>
                </a:solidFill>
                <a:cs typeface="Arial" pitchFamily="34" charset="0"/>
              </a:rPr>
            </a:br>
            <a:r>
              <a:rPr lang="ru-RU" altLang="ru-RU" sz="3600" dirty="0">
                <a:solidFill>
                  <a:schemeClr val="tx1"/>
                </a:solidFill>
                <a:cs typeface="Arial" pitchFamily="34" charset="0"/>
              </a:rPr>
              <a:t> </a:t>
            </a:r>
            <a:endParaRPr lang="ru-RU" alt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5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Заголовок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800" b="1" dirty="0" smtClean="0">
                <a:solidFill>
                  <a:srgbClr val="FFFF00"/>
                </a:solidFill>
                <a:latin typeface="Arial" pitchFamily="34" charset="0"/>
              </a:rPr>
              <a:t>Техногенные и бытовые пожары.</a:t>
            </a:r>
            <a:endParaRPr lang="ru-RU" altLang="ru-RU" sz="48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3187" name="Рисунок 11" descr="пожар дом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773238"/>
            <a:ext cx="4461892" cy="401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88" name="Рисунок 10" descr="пожар индустриаль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5" y="1773238"/>
            <a:ext cx="4389884" cy="401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6271B3A2-7F38-48B2-A168-099BC2B9C995}" type="slidenum">
              <a:rPr lang="en-GB" altLang="en-US" smtClean="0"/>
              <a:pPr>
                <a:defRPr/>
              </a:pPr>
              <a:t>6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http://set-info.ru/img/data/big/772e055ec1e1221afbf168ec3d95ee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196975"/>
            <a:ext cx="8137525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5" name="TextBox 2"/>
          <p:cNvSpPr txBox="1">
            <a:spLocks noChangeArrowheads="1"/>
          </p:cNvSpPr>
          <p:nvPr/>
        </p:nvSpPr>
        <p:spPr bwMode="auto">
          <a:xfrm>
            <a:off x="0" y="188913"/>
            <a:ext cx="9144000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/>
              <a:t>Железнодорожные станции: Воронеж 1, Воронеж Курский, Воронеж Южный, Отрожка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7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0" y="476250"/>
            <a:ext cx="9144000" cy="59055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4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</a:t>
            </a:r>
            <a:r>
              <a:rPr lang="en-US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территории</a:t>
            </a:r>
            <a:r>
              <a:rPr lang="en-US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города</a:t>
            </a:r>
            <a:r>
              <a:rPr lang="en-US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Воронеж</a:t>
            </a:r>
            <a:r>
              <a:rPr lang="en-US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наход</a:t>
            </a:r>
            <a:r>
              <a:rPr lang="ru-RU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</a:t>
            </a:r>
            <a:r>
              <a:rPr lang="en-US" sz="44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тся</a:t>
            </a:r>
            <a:r>
              <a:rPr lang="en-US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4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взрывопожароопасых</a:t>
            </a:r>
            <a:r>
              <a:rPr lang="en-US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4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4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объект</a:t>
            </a:r>
            <a:r>
              <a:rPr lang="ru-RU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</a:t>
            </a:r>
            <a:endParaRPr lang="en-US" sz="4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8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0" y="549275"/>
            <a:ext cx="9144000" cy="5759450"/>
          </a:xfrm>
          <a:prstGeom prst="ellipse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</a:t>
            </a:r>
            <a:r>
              <a:rPr lang="en-US" sz="4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территории</a:t>
            </a:r>
            <a:r>
              <a:rPr lang="en-US" sz="4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города</a:t>
            </a:r>
            <a:r>
              <a:rPr lang="en-US" sz="4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Воронеж</a:t>
            </a:r>
            <a:r>
              <a:rPr lang="en-US" sz="4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находится</a:t>
            </a:r>
            <a:r>
              <a:rPr lang="en-US" sz="4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4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14</a:t>
            </a:r>
            <a:r>
              <a:rPr lang="en-US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4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4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химически</a:t>
            </a:r>
            <a:r>
              <a:rPr lang="en-US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опасных</a:t>
            </a:r>
            <a:r>
              <a:rPr lang="en-US" sz="4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объектов</a:t>
            </a:r>
            <a:r>
              <a:rPr lang="en-US" sz="4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4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далее</a:t>
            </a:r>
            <a:r>
              <a:rPr lang="en-US" sz="4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–ХОО)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E77C86F-1C30-44F1-9651-A3BA6FCA63F8}" type="slidenum">
              <a:rPr lang="en-GB" altLang="en-US" smtClean="0"/>
              <a:pPr>
                <a:defRPr/>
              </a:pPr>
              <a:t>9</a:t>
            </a:fld>
            <a:endParaRPr lang="en-GB" alt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ahoma"/>
        <a:ea typeface=""/>
        <a:cs typeface="Lucida Sans Unicode"/>
      </a:majorFont>
      <a:minorFont>
        <a:latin typeface="Tahoma"/>
        <a:ea typeface="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8945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Arial" panose="020B0604020202020204" pitchFamily="34" charset="0"/>
          <a:buNone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Lucida Sans Unicode" panose="020B0602030504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8945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Arial" panose="020B0604020202020204" pitchFamily="34" charset="0"/>
          <a:buNone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Lucida Sans Unicode" panose="020B0602030504020204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695</TotalTime>
  <Pages>0</Pages>
  <Words>970</Words>
  <Characters>0</Characters>
  <Application>Microsoft Office PowerPoint</Application>
  <DocSecurity>0</DocSecurity>
  <PresentationFormat>Экран (4:3)</PresentationFormat>
  <Lines>0</Lines>
  <Paragraphs>303</Paragraphs>
  <Slides>38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Техногенные и бытовые пожары.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 Гептил – СДЯВ* *сильнодействующее ядовитое вещество 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Изготовление ВМП   </vt:lpstr>
      <vt:lpstr>Слайд 34</vt:lpstr>
      <vt:lpstr>Слайд 35</vt:lpstr>
      <vt:lpstr>Слайд 36</vt:lpstr>
      <vt:lpstr>Слайд 37</vt:lpstr>
      <vt:lpstr>         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Katty</cp:lastModifiedBy>
  <cp:revision>537</cp:revision>
  <dcterms:created xsi:type="dcterms:W3CDTF">2004-12-31T21:18:56Z</dcterms:created>
  <dcterms:modified xsi:type="dcterms:W3CDTF">2023-03-17T07:41:41Z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1049-11.2.0.9747</vt:lpwstr>
  </property>
</Properties>
</file>